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78" r:id="rId11"/>
    <p:sldId id="267" r:id="rId12"/>
    <p:sldId id="268" r:id="rId13"/>
    <p:sldId id="269" r:id="rId14"/>
    <p:sldId id="280" r:id="rId15"/>
    <p:sldId id="276" r:id="rId16"/>
    <p:sldId id="277" r:id="rId17"/>
    <p:sldId id="271" r:id="rId18"/>
    <p:sldId id="266" r:id="rId19"/>
    <p:sldId id="27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5" autoAdjust="0"/>
  </p:normalViewPr>
  <p:slideViewPr>
    <p:cSldViewPr>
      <p:cViewPr varScale="1">
        <p:scale>
          <a:sx n="97" d="100"/>
          <a:sy n="97" d="100"/>
        </p:scale>
        <p:origin x="1176" y="72"/>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17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55C92EA-A3DF-416F-A8E3-7934D23BE85C}" type="datetimeFigureOut">
              <a:rPr lang="en-US" smtClean="0"/>
              <a:t>6/14/2022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98D840-0C60-48C8-92B0-0AB9659CAC38}" type="slidenum">
              <a:rPr lang="en-US" smtClean="0"/>
              <a:t>‹#›</a:t>
            </a:fld>
            <a:endParaRPr lang="en-US"/>
          </a:p>
        </p:txBody>
      </p:sp>
    </p:spTree>
    <p:extLst>
      <p:ext uri="{BB962C8B-B14F-4D97-AF65-F5344CB8AC3E}">
        <p14:creationId xmlns:p14="http://schemas.microsoft.com/office/powerpoint/2010/main" val="160687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8D840-0C60-48C8-92B0-0AB9659CAC38}" type="slidenum">
              <a:rPr lang="en-US" smtClean="0"/>
              <a:t>1</a:t>
            </a:fld>
            <a:endParaRPr lang="en-US"/>
          </a:p>
        </p:txBody>
      </p:sp>
    </p:spTree>
    <p:extLst>
      <p:ext uri="{BB962C8B-B14F-4D97-AF65-F5344CB8AC3E}">
        <p14:creationId xmlns:p14="http://schemas.microsoft.com/office/powerpoint/2010/main" val="325005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If Soldiers post photos of themselves frequenting an establishment that has been identified as off-limits, or posts statuses</a:t>
            </a:r>
            <a:r>
              <a:rPr lang="en-US" baseline="0" dirty="0">
                <a:latin typeface="Arial" pitchFamily="34" charset="0"/>
                <a:ea typeface="ＭＳ Ｐゴシック" pitchFamily="34" charset="-128"/>
              </a:rPr>
              <a:t> or photos of themselves being derelict in their duty, Article 92 could apply.  </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10</a:t>
            </a:fld>
            <a:endParaRPr lang="en-US">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This member of the Wisconsin National Guard funeral detail posted inappropriate photos and insensitive comments to her personal Instagram account.</a:t>
            </a: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11</a:t>
            </a:fld>
            <a:endParaRPr 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This soldier posted this photo of herself, with the caption stating that she was laying back in her car specifically to avoid evening</a:t>
            </a:r>
            <a:r>
              <a:rPr lang="en-US" baseline="0" dirty="0">
                <a:latin typeface="Arial" pitchFamily="34" charset="0"/>
                <a:ea typeface="ＭＳ Ｐゴシック" pitchFamily="34" charset="-128"/>
              </a:rPr>
              <a:t> colors on her post.</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12</a:t>
            </a:fld>
            <a:endParaRPr 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This airman’s photo</a:t>
            </a:r>
            <a:r>
              <a:rPr lang="en-US" baseline="0" dirty="0">
                <a:latin typeface="Arial" pitchFamily="34" charset="0"/>
                <a:ea typeface="ＭＳ Ｐゴシック" pitchFamily="34" charset="-128"/>
              </a:rPr>
              <a:t> on her personal Facebook account was more than three years old when someone found it and shared it.  Within a day, the photo went viral.</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13</a:t>
            </a:fld>
            <a:endParaRPr 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Petty Officer 2</a:t>
            </a:r>
            <a:r>
              <a:rPr lang="en-US" baseline="30000" dirty="0">
                <a:latin typeface="Arial" pitchFamily="34" charset="0"/>
                <a:ea typeface="ＭＳ Ｐゴシック" pitchFamily="34" charset="-128"/>
              </a:rPr>
              <a:t>nd</a:t>
            </a:r>
            <a:r>
              <a:rPr lang="en-US" dirty="0">
                <a:latin typeface="Arial" pitchFamily="34" charset="0"/>
                <a:ea typeface="ＭＳ Ｐゴシック" pitchFamily="34" charset="-128"/>
              </a:rPr>
              <a:t> Class Lord, assigned to USS NIMITZ,</a:t>
            </a:r>
            <a:r>
              <a:rPr lang="en-US" baseline="0" dirty="0">
                <a:latin typeface="Arial" pitchFamily="34" charset="0"/>
                <a:ea typeface="ＭＳ Ｐゴシック" pitchFamily="34" charset="-128"/>
              </a:rPr>
              <a:t> was taken to captain’s mast.  Because NJP is an administrative action, the specific details of the charges he faced and the punishment he was awarded were not officially made public.</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14</a:t>
            </a:fld>
            <a:endParaRPr lang="en-US">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In addition to the UCMJ articles, there are also plenty of other policies and regulations that govern our behavior as Soldiers.  One sensitive area of social media relates to politics.  Soldiers can and should care about the electoral process, as it is their only chance to have input into the most senior</a:t>
            </a:r>
            <a:r>
              <a:rPr lang="en-US" baseline="0" dirty="0">
                <a:latin typeface="Arial" pitchFamily="34" charset="0"/>
                <a:ea typeface="ＭＳ Ｐゴシック" pitchFamily="34" charset="-128"/>
              </a:rPr>
              <a:t> leadership of their country.  However, they also need to be familiar with DoD Directive 1344.10, “Political Activities by Members of the Armed Forces on Active Duty.”  This slide is just the briefest overview of the guidance within 1344.10.  Soldiers who frequently use social media to discuss politics should take the time to read the directive in its entirety.  </a:t>
            </a:r>
            <a:r>
              <a:rPr lang="en-US" dirty="0">
                <a:latin typeface="Arial" pitchFamily="34" charset="0"/>
                <a:ea typeface="ＭＳ Ｐゴシック" pitchFamily="34" charset="-128"/>
              </a:rPr>
              <a:t>These are just a few examples… be advised, the “DO NOT” list is much longer.</a:t>
            </a: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solidFill>
                  <a:prstClr val="black"/>
                </a:solidFill>
                <a:latin typeface="Arial" pitchFamily="34" charset="0"/>
                <a:ea typeface="ＭＳ Ｐゴシック" pitchFamily="34" charset="-128"/>
              </a:rPr>
              <a:pPr/>
              <a:t>15</a:t>
            </a:fld>
            <a:endParaRPr lang="en-US">
              <a:solidFill>
                <a:prstClr val="black"/>
              </a:solidFill>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Marine Sgt. Gary Stein received an Other Than Honorable discharge from the Marine Corps in April 2012.  Stein</a:t>
            </a:r>
            <a:r>
              <a:rPr lang="en-US" baseline="0" dirty="0">
                <a:latin typeface="Arial" pitchFamily="34" charset="0"/>
                <a:ea typeface="ＭＳ Ｐゴシック" pitchFamily="34" charset="-128"/>
              </a:rPr>
              <a:t> believed that this disclaimer about the page shielded him from legal consequences, but that was not the case.  He named the group the “Armed Forces Tea Party,” implying a direct affiliation.  He clearly and frequently identified himself as an active duty Marine, both in words and in photos of himself in uniform, and he stated blatantly that he would not follow the orders of the commander-in-chief, nor would he render the salute required.  Every Soldier who enlists repeats the oath stating that they will obey the orders of the President of the United States and the orders of the officers appointed over them, according to regulations and the Uniform Code of Military Justice.  That oath is not conditional.</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solidFill>
                  <a:prstClr val="black"/>
                </a:solidFill>
                <a:latin typeface="Arial" pitchFamily="34" charset="0"/>
                <a:ea typeface="ＭＳ Ｐゴシック" pitchFamily="34" charset="-128"/>
              </a:rPr>
              <a:pPr/>
              <a:t>16</a:t>
            </a:fld>
            <a:endParaRPr lang="en-US">
              <a:solidFill>
                <a:prstClr val="black"/>
              </a:solidFill>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The bottom line is that a Soldier’s social</a:t>
            </a:r>
            <a:r>
              <a:rPr lang="en-US" baseline="0" dirty="0">
                <a:latin typeface="Arial" pitchFamily="34" charset="0"/>
                <a:ea typeface="ＭＳ Ｐゴシック" pitchFamily="34" charset="-128"/>
              </a:rPr>
              <a:t> media activity falls under the exact same regulations and policies as the rest of the Soldier’s behavior.  Personal privacy doesn’t apply.  Social media is great for deployed service members, but must be used responsibly.  Personal responsibility is the key.  If you post it, you’re responsible for it, and may have to answer for it.</a:t>
            </a:r>
            <a:endParaRPr 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p:spPr>
        <p:txBody>
          <a:bodyPr/>
          <a:lstStyle/>
          <a:p>
            <a:fld id="{504372AC-6449-4CB9-9AA9-CADEFFEE7822}" type="slidenum">
              <a:rPr lang="en-US" smtClean="0">
                <a:latin typeface="Arial" pitchFamily="34" charset="0"/>
                <a:ea typeface="ＭＳ Ｐゴシック" pitchFamily="34" charset="-128"/>
              </a:rPr>
              <a:pPr/>
              <a:t>17</a:t>
            </a:fld>
            <a:endParaRPr lang="en-US">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BA92D992-5C0B-48A3-8E80-D3982CA3247C}" type="slidenum">
              <a:rPr lang="en-US" smtClean="0">
                <a:latin typeface="Arial" pitchFamily="34" charset="0"/>
                <a:ea typeface="ＭＳ Ｐゴシック" pitchFamily="34" charset="-128"/>
              </a:rPr>
              <a:pPr/>
              <a:t>18</a:t>
            </a:fld>
            <a:endParaRPr lang="en-US">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BA92D992-5C0B-48A3-8E80-D3982CA3247C}" type="slidenum">
              <a:rPr lang="en-US" smtClean="0">
                <a:latin typeface="Arial" pitchFamily="34" charset="0"/>
                <a:ea typeface="ＭＳ Ｐゴシック" pitchFamily="34" charset="-128"/>
              </a:rPr>
              <a:pPr/>
              <a:t>19</a:t>
            </a:fld>
            <a:endParaRPr lang="en-US">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Social media can be a great tool for service members to stay in touch with family and friends.  Between Facebook, Twitter, Instagram, and many others, there are many social media outlets available for Soldiers.  However, Soldiers need to understand that they can be held accountable for any inappropriate activity in the virtual world just as they can be in the real world.  This training discusses the articles</a:t>
            </a:r>
            <a:r>
              <a:rPr lang="en-US" baseline="0" dirty="0">
                <a:latin typeface="Arial" pitchFamily="34" charset="0"/>
                <a:ea typeface="ＭＳ Ｐゴシック" pitchFamily="34" charset="-128"/>
              </a:rPr>
              <a:t> of the UCMJ that can apply to social media activity, and provides some recent examples of service members engaging in questionable behavior.</a:t>
            </a:r>
            <a:endParaRPr 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p:spPr>
        <p:txBody>
          <a:bodyPr/>
          <a:lstStyle/>
          <a:p>
            <a:fld id="{504372AC-6449-4CB9-9AA9-CADEFFEE7822}" type="slidenum">
              <a:rPr lang="en-US" smtClean="0">
                <a:latin typeface="Arial" pitchFamily="34" charset="0"/>
                <a:ea typeface="ＭＳ Ｐゴシック" pitchFamily="34" charset="-128"/>
              </a:rPr>
              <a:pPr/>
              <a:t>2</a:t>
            </a:fld>
            <a:endParaRPr 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Service members may be under the impression that their social</a:t>
            </a:r>
            <a:r>
              <a:rPr lang="en-US" baseline="0" dirty="0">
                <a:latin typeface="Arial" pitchFamily="34" charset="0"/>
                <a:ea typeface="ＭＳ Ｐゴシック" pitchFamily="34" charset="-128"/>
              </a:rPr>
              <a:t> media activity is “private” or “personal” and thus separate from their military service.  This couldn’t be further from the truth.  Just as a Soldier would be in trouble for disrespecting their LPO, LCPO, or Division Officer in person, those same rules apply to social media use.  Soldiers simply must understand that they can be held accountable for violating policies, regulations and instructions in social media just as in person.</a:t>
            </a:r>
            <a:endParaRPr lang="en-US" dirty="0">
              <a:latin typeface="Arial" pitchFamily="34" charset="0"/>
              <a:ea typeface="ＭＳ Ｐゴシック" pitchFamily="34" charset="-128"/>
            </a:endParaRPr>
          </a:p>
        </p:txBody>
      </p:sp>
      <p:sp>
        <p:nvSpPr>
          <p:cNvPr id="18436" name="Slide Number Placeholder 3"/>
          <p:cNvSpPr>
            <a:spLocks noGrp="1"/>
          </p:cNvSpPr>
          <p:nvPr>
            <p:ph type="sldNum" sz="quarter" idx="5"/>
          </p:nvPr>
        </p:nvSpPr>
        <p:spPr>
          <a:noFill/>
        </p:spPr>
        <p:txBody>
          <a:bodyPr/>
          <a:lstStyle/>
          <a:p>
            <a:fld id="{7A4375EC-A02E-4F33-827E-208B1D334708}" type="slidenum">
              <a:rPr lang="en-US" smtClean="0">
                <a:latin typeface="Arial" pitchFamily="34" charset="0"/>
                <a:ea typeface="ＭＳ Ｐゴシック" pitchFamily="34" charset="-128"/>
              </a:rPr>
              <a:pPr/>
              <a:t>3</a:t>
            </a:fld>
            <a:endParaRPr lang="en-US">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It’s up to each individual chain of command as to how social</a:t>
            </a:r>
            <a:r>
              <a:rPr lang="en-US" baseline="0" dirty="0">
                <a:latin typeface="Arial" pitchFamily="34" charset="0"/>
                <a:ea typeface="ＭＳ Ｐゴシック" pitchFamily="34" charset="-128"/>
              </a:rPr>
              <a:t> media infractions can/should be handled, just as with any other disciplinary action.  This training is designed to increase Soldier awareness as to how the UCMJ and other Navy policies and regulations impact their social media use.  This training is NOT meant to direct leadership on how social media infractions should be handled.  Always consult with your command legal personnel in determining the best course of action.</a:t>
            </a:r>
            <a:endParaRPr lang="en-US" dirty="0">
              <a:latin typeface="Arial" pitchFamily="34" charset="0"/>
              <a:ea typeface="ＭＳ Ｐゴシック" pitchFamily="34" charset="-128"/>
            </a:endParaRPr>
          </a:p>
        </p:txBody>
      </p:sp>
      <p:sp>
        <p:nvSpPr>
          <p:cNvPr id="18436" name="Slide Number Placeholder 3"/>
          <p:cNvSpPr>
            <a:spLocks noGrp="1"/>
          </p:cNvSpPr>
          <p:nvPr>
            <p:ph type="sldNum" sz="quarter" idx="5"/>
          </p:nvPr>
        </p:nvSpPr>
        <p:spPr>
          <a:noFill/>
        </p:spPr>
        <p:txBody>
          <a:bodyPr/>
          <a:lstStyle/>
          <a:p>
            <a:fld id="{7A4375EC-A02E-4F33-827E-208B1D334708}" type="slidenum">
              <a:rPr lang="en-US" smtClean="0">
                <a:latin typeface="Arial" pitchFamily="34" charset="0"/>
                <a:ea typeface="ＭＳ Ｐゴシック" pitchFamily="34" charset="-128"/>
              </a:rPr>
              <a:pPr/>
              <a:t>4</a:t>
            </a:fld>
            <a:endParaRPr 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Soldiers who use social media to complain about or insult the President, Vice President, Congress, Secretary of Defense, Secretary of Defense,</a:t>
            </a:r>
            <a:r>
              <a:rPr lang="en-US" baseline="0" dirty="0">
                <a:latin typeface="Arial" pitchFamily="34" charset="0"/>
                <a:ea typeface="ＭＳ Ｐゴシック" pitchFamily="34" charset="-128"/>
              </a:rPr>
              <a:t> or elected state officials are in fact violating Article 88 of the UCMJ.  This article is directed specifically toward commissioned officers, but there are other articles that could cover the same behavior from enlisted personnel.</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5</a:t>
            </a:fld>
            <a:endParaRPr lang="en-US">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Every Soldier complains about a bad day, and it is normal for them to voice frustrations.  However, if Soldiers use Twitter or Facebook to complain</a:t>
            </a:r>
            <a:r>
              <a:rPr lang="en-US" baseline="0" dirty="0">
                <a:latin typeface="Arial" pitchFamily="34" charset="0"/>
                <a:ea typeface="ＭＳ Ｐゴシック" pitchFamily="34" charset="-128"/>
              </a:rPr>
              <a:t> about their division officer, department head or commanding officer, they could be charged with Article 89.</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6</a:t>
            </a:fld>
            <a:endParaRPr lang="en-US">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Like Article 89, if a Soldier complains</a:t>
            </a:r>
            <a:r>
              <a:rPr lang="en-US" baseline="0" dirty="0">
                <a:latin typeface="Arial" pitchFamily="34" charset="0"/>
                <a:ea typeface="ＭＳ Ｐゴシック" pitchFamily="34" charset="-128"/>
              </a:rPr>
              <a:t> about or insults their </a:t>
            </a:r>
            <a:r>
              <a:rPr lang="en-US" baseline="0" dirty="0" err="1">
                <a:latin typeface="Arial" pitchFamily="34" charset="0"/>
                <a:ea typeface="ＭＳ Ｐゴシック" pitchFamily="34" charset="-128"/>
              </a:rPr>
              <a:t>workcenter</a:t>
            </a:r>
            <a:r>
              <a:rPr lang="en-US" baseline="0" dirty="0">
                <a:latin typeface="Arial" pitchFamily="34" charset="0"/>
                <a:ea typeface="ＭＳ Ｐゴシック" pitchFamily="34" charset="-128"/>
              </a:rPr>
              <a:t> supervisor, LPO, or LCPO, they could be charged with violating article 91.  Specifically, it’s (3) that refers to social media activity.</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7</a:t>
            </a:fld>
            <a:endParaRPr 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Article 133 refers to behavior from a commissioned officer or midshipman that is prejudicial to good order and discipline</a:t>
            </a:r>
            <a:r>
              <a:rPr lang="en-US" baseline="0" dirty="0">
                <a:latin typeface="Arial" pitchFamily="34" charset="0"/>
                <a:ea typeface="ＭＳ Ｐゴシック" pitchFamily="34" charset="-128"/>
              </a:rPr>
              <a:t> or brings discredit upon the armed forces.</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8</a:t>
            </a:fld>
            <a:endParaRPr lang="en-US">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Article 134 is</a:t>
            </a:r>
            <a:r>
              <a:rPr lang="en-US" baseline="0" dirty="0">
                <a:latin typeface="Arial" pitchFamily="34" charset="0"/>
                <a:ea typeface="ＭＳ Ｐゴシック" pitchFamily="34" charset="-128"/>
              </a:rPr>
              <a:t> the catch-all for enlisted behavior.  The key is that the behavior is prejudicial to good order and discipline or is of a nature to bring discredit to the armed forces.</a:t>
            </a:r>
            <a:endParaRPr lang="en-US" dirty="0">
              <a:latin typeface="Arial" pitchFamily="34"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B205E5D8-430A-423D-AFAE-0D1537F58087}" type="slidenum">
              <a:rPr lang="en-US" smtClean="0">
                <a:latin typeface="Arial" pitchFamily="34" charset="0"/>
                <a:ea typeface="ＭＳ Ｐゴシック" pitchFamily="34" charset="-128"/>
              </a:rPr>
              <a:pPr/>
              <a:t>9</a:t>
            </a:fld>
            <a:endParaRPr lang="en-US">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17AA2F-12C5-4C51-ADE7-E9474290EA25}" type="datetimeFigureOut">
              <a:rPr lang="en-US" smtClean="0"/>
              <a:t>6/14/2022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72E3F5AC-8C97-4F34-B4A2-D8722EA72B39}"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03BDC006-93B5-1C46-1EB3-A15608DB5B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3876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7AA2F-12C5-4C51-ADE7-E9474290EA25}"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F5AC-8C97-4F34-B4A2-D8722EA72B39}" type="slidenum">
              <a:rPr lang="en-US" smtClean="0"/>
              <a:t>‹#›</a:t>
            </a:fld>
            <a:endParaRPr lang="en-US"/>
          </a:p>
        </p:txBody>
      </p:sp>
      <p:pic>
        <p:nvPicPr>
          <p:cNvPr id="8" name="Picture 7">
            <a:extLst>
              <a:ext uri="{FF2B5EF4-FFF2-40B4-BE49-F238E27FC236}">
                <a16:creationId xmlns:a16="http://schemas.microsoft.com/office/drawing/2014/main" id="{23B8E050-1B28-1776-191B-2412C6B6DC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39779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7AA2F-12C5-4C51-ADE7-E9474290EA25}"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F5AC-8C97-4F34-B4A2-D8722EA72B39}"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E584B0D0-E93B-1020-2BE0-0E26EAD99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15602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7AA2F-12C5-4C51-ADE7-E9474290EA25}"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F5AC-8C97-4F34-B4A2-D8722EA72B39}"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696748F1-DF92-987C-A346-614F38855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74906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7AA2F-12C5-4C51-ADE7-E9474290EA25}"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F5AC-8C97-4F34-B4A2-D8722EA72B39}"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3A5FBE40-2684-C39D-4E45-58F6FDE820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37828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7AA2F-12C5-4C51-ADE7-E9474290EA25}"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F5AC-8C97-4F34-B4A2-D8722EA72B39}"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9541A145-2B35-7519-11C2-D95621190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65206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17AA2F-12C5-4C51-ADE7-E9474290EA25}" type="datetimeFigureOut">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3F5AC-8C97-4F34-B4A2-D8722EA72B39}" type="slidenum">
              <a:rPr lang="en-US" smtClean="0"/>
              <a:t>‹#›</a:t>
            </a:fld>
            <a:endParaRPr lang="en-US"/>
          </a:p>
        </p:txBody>
      </p:sp>
      <p:pic>
        <p:nvPicPr>
          <p:cNvPr id="11" name="Picture 10">
            <a:extLst>
              <a:ext uri="{FF2B5EF4-FFF2-40B4-BE49-F238E27FC236}">
                <a16:creationId xmlns:a16="http://schemas.microsoft.com/office/drawing/2014/main" id="{0C21DA25-310A-0EE7-EB90-603FC2DFB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25810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17AA2F-12C5-4C51-ADE7-E9474290EA25}" type="datetimeFigureOut">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3F5AC-8C97-4F34-B4A2-D8722EA72B39}" type="slidenum">
              <a:rPr lang="en-US" smtClean="0"/>
              <a:t>‹#›</a:t>
            </a:fld>
            <a:endParaRPr lang="en-US"/>
          </a:p>
        </p:txBody>
      </p:sp>
      <p:pic>
        <p:nvPicPr>
          <p:cNvPr id="7" name="Picture 6">
            <a:extLst>
              <a:ext uri="{FF2B5EF4-FFF2-40B4-BE49-F238E27FC236}">
                <a16:creationId xmlns:a16="http://schemas.microsoft.com/office/drawing/2014/main" id="{6DAAFBCA-E012-784E-5DB1-A30E961F15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40897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7AA2F-12C5-4C51-ADE7-E9474290EA25}" type="datetimeFigureOut">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3F5AC-8C97-4F34-B4A2-D8722EA72B39}" type="slidenum">
              <a:rPr lang="en-US" smtClean="0"/>
              <a:t>‹#›</a:t>
            </a:fld>
            <a:endParaRPr lang="en-US"/>
          </a:p>
        </p:txBody>
      </p:sp>
      <p:pic>
        <p:nvPicPr>
          <p:cNvPr id="5" name="Picture 4">
            <a:extLst>
              <a:ext uri="{FF2B5EF4-FFF2-40B4-BE49-F238E27FC236}">
                <a16:creationId xmlns:a16="http://schemas.microsoft.com/office/drawing/2014/main" id="{5FA9A3E0-4455-B730-8B39-10B3760E99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07818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17AA2F-12C5-4C51-ADE7-E9474290EA25}"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F5AC-8C97-4F34-B4A2-D8722EA72B39}"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C94E1B50-CE56-F3AF-F56A-761D3B9E4B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471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C17AA2F-12C5-4C51-ADE7-E9474290EA25}" type="datetimeFigureOut">
              <a:rPr lang="en-US" smtClean="0"/>
              <a:t>6/14/2022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72E3F5AC-8C97-4F34-B4A2-D8722EA72B39}"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21B3651B-4E68-5199-D7AF-94AE51B0D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40119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C17AA2F-12C5-4C51-ADE7-E9474290EA25}" type="datetimeFigureOut">
              <a:rPr lang="en-US" smtClean="0"/>
              <a:t>6/14/2022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2E3F5AC-8C97-4F34-B4A2-D8722EA72B39}" type="slidenum">
              <a:rPr lang="en-US" smtClean="0"/>
              <a:t>‹#›</a:t>
            </a:fld>
            <a:endParaRPr lang="en-US"/>
          </a:p>
        </p:txBody>
      </p:sp>
      <p:pic>
        <p:nvPicPr>
          <p:cNvPr id="11" name="Picture 10">
            <a:extLst>
              <a:ext uri="{FF2B5EF4-FFF2-40B4-BE49-F238E27FC236}">
                <a16:creationId xmlns:a16="http://schemas.microsoft.com/office/drawing/2014/main" id="{8AE65972-CA90-2B7E-6FA3-93CD199EAEF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204826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7600" y="2209800"/>
            <a:ext cx="50292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cs typeface="Osaka"/>
              </a:rPr>
              <a:t>Delaware National Guard</a:t>
            </a:r>
          </a:p>
          <a:p>
            <a:r>
              <a:rPr lang="en-US" sz="3600" dirty="0">
                <a:cs typeface="Osaka"/>
              </a:rPr>
              <a:t>Social Media Training</a:t>
            </a:r>
          </a:p>
        </p:txBody>
      </p:sp>
      <p:sp>
        <p:nvSpPr>
          <p:cNvPr id="5" name="Rectangle 3"/>
          <p:cNvSpPr txBox="1">
            <a:spLocks noChangeArrowheads="1"/>
          </p:cNvSpPr>
          <p:nvPr/>
        </p:nvSpPr>
        <p:spPr>
          <a:xfrm>
            <a:off x="3211513" y="3048000"/>
            <a:ext cx="5475287"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defRPr/>
            </a:pPr>
            <a:r>
              <a:rPr lang="en-US" sz="2000" dirty="0">
                <a:cs typeface="Arial" pitchFamily="34" charset="0"/>
              </a:rPr>
              <a:t>Social media and the </a:t>
            </a:r>
          </a:p>
          <a:p>
            <a:pPr>
              <a:spcBef>
                <a:spcPct val="0"/>
              </a:spcBef>
              <a:defRPr/>
            </a:pPr>
            <a:r>
              <a:rPr lang="en-US" sz="2000" dirty="0">
                <a:cs typeface="Arial" pitchFamily="34" charset="0"/>
              </a:rPr>
              <a:t>Uniform Code of Military Justice</a:t>
            </a:r>
          </a:p>
        </p:txBody>
      </p:sp>
      <p:pic>
        <p:nvPicPr>
          <p:cNvPr id="7" name="Picture 6">
            <a:extLst>
              <a:ext uri="{FF2B5EF4-FFF2-40B4-BE49-F238E27FC236}">
                <a16:creationId xmlns:a16="http://schemas.microsoft.com/office/drawing/2014/main" id="{536463CE-D1C9-6B14-C9CE-0D1D0738C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57191"/>
            <a:ext cx="2667000" cy="2648218"/>
          </a:xfrm>
          <a:prstGeom prst="rect">
            <a:avLst/>
          </a:prstGeom>
        </p:spPr>
      </p:pic>
    </p:spTree>
    <p:extLst>
      <p:ext uri="{BB962C8B-B14F-4D97-AF65-F5344CB8AC3E}">
        <p14:creationId xmlns:p14="http://schemas.microsoft.com/office/powerpoint/2010/main" val="282274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211394" y="1199016"/>
            <a:ext cx="8610600" cy="609600"/>
          </a:xfrm>
        </p:spPr>
        <p:txBody>
          <a:bodyPr>
            <a:noAutofit/>
          </a:bodyPr>
          <a:lstStyle/>
          <a:p>
            <a:pPr algn="l" fontAlgn="auto">
              <a:spcAft>
                <a:spcPts val="0"/>
              </a:spcAft>
              <a:defRPr/>
            </a:pPr>
            <a:r>
              <a:rPr lang="en-US" sz="2200" b="1" dirty="0">
                <a:latin typeface="Helvetica" pitchFamily="-110" charset="0"/>
                <a:ea typeface="ＭＳ Ｐゴシック" pitchFamily="-110" charset="-128"/>
              </a:rPr>
              <a:t>Article 92 – Failure to obey order or regulation</a:t>
            </a:r>
          </a:p>
        </p:txBody>
      </p:sp>
      <p:sp>
        <p:nvSpPr>
          <p:cNvPr id="6148" name="Rectangle 5"/>
          <p:cNvSpPr>
            <a:spLocks noChangeArrowheads="1"/>
          </p:cNvSpPr>
          <p:nvPr/>
        </p:nvSpPr>
        <p:spPr bwMode="auto">
          <a:xfrm>
            <a:off x="322006" y="1729366"/>
            <a:ext cx="8728982" cy="646331"/>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Article 92 could be applicable if Soldiers post evidence of underage drinking, fraternization, adultery, frequenting off-limits establishments, etc., on social media.</a:t>
            </a:r>
          </a:p>
        </p:txBody>
      </p:sp>
      <p:sp>
        <p:nvSpPr>
          <p:cNvPr id="8" name="TextBox 2"/>
          <p:cNvSpPr txBox="1">
            <a:spLocks noChangeArrowheads="1"/>
          </p:cNvSpPr>
          <p:nvPr/>
        </p:nvSpPr>
        <p:spPr bwMode="auto">
          <a:xfrm>
            <a:off x="344488" y="2734810"/>
            <a:ext cx="8407626" cy="2215991"/>
          </a:xfrm>
          <a:prstGeom prst="rect">
            <a:avLst/>
          </a:prstGeom>
          <a:noFill/>
          <a:ln w="25400">
            <a:solidFill>
              <a:srgbClr val="002060"/>
            </a:solidFill>
            <a:miter lim="800000"/>
            <a:headEnd/>
            <a:tailEnd/>
          </a:ln>
        </p:spPr>
        <p:txBody>
          <a:bodyPr wrap="square">
            <a:spAutoFit/>
          </a:bodyPr>
          <a:lstStyle/>
          <a:p>
            <a:r>
              <a:rPr lang="en-US" b="1" dirty="0"/>
              <a:t>ART. 92</a:t>
            </a:r>
            <a:endParaRPr lang="en-US" dirty="0"/>
          </a:p>
          <a:p>
            <a:r>
              <a:rPr lang="en-US" sz="2000" i="1" dirty="0">
                <a:latin typeface="Times New Roman" pitchFamily="18" charset="0"/>
                <a:cs typeface="Times New Roman" pitchFamily="18" charset="0"/>
              </a:rPr>
              <a:t>Any person subject to this chapter who--</a:t>
            </a:r>
          </a:p>
          <a:p>
            <a:r>
              <a:rPr lang="en-US" sz="2000" i="1" dirty="0">
                <a:latin typeface="Times New Roman" pitchFamily="18" charset="0"/>
                <a:cs typeface="Times New Roman" pitchFamily="18" charset="0"/>
              </a:rPr>
              <a:t>(1) violates or fails to obey any lawful general order or regulation;</a:t>
            </a:r>
          </a:p>
          <a:p>
            <a:r>
              <a:rPr lang="en-US" sz="2000" i="1" dirty="0">
                <a:latin typeface="Times New Roman" pitchFamily="18" charset="0"/>
                <a:cs typeface="Times New Roman" pitchFamily="18" charset="0"/>
              </a:rPr>
              <a:t>(2) having knowledge of any other lawful order issued by any member of the armed forces, which it is his duty to obey, fails to obey the order; or</a:t>
            </a:r>
          </a:p>
          <a:p>
            <a:r>
              <a:rPr lang="en-US" sz="2000" i="1" dirty="0">
                <a:latin typeface="Times New Roman" pitchFamily="18" charset="0"/>
                <a:cs typeface="Times New Roman" pitchFamily="18" charset="0"/>
              </a:rPr>
              <a:t>(3) is derelict in the performance of his duties;</a:t>
            </a:r>
          </a:p>
          <a:p>
            <a:r>
              <a:rPr lang="en-US" sz="2000" i="1" dirty="0">
                <a:latin typeface="Times New Roman" pitchFamily="18" charset="0"/>
                <a:cs typeface="Times New Roman" pitchFamily="18" charset="0"/>
              </a:rPr>
              <a:t>shall be punished as a court-martial may direct.</a:t>
            </a:r>
          </a:p>
        </p:txBody>
      </p:sp>
      <p:pic>
        <p:nvPicPr>
          <p:cNvPr id="6" name="Picture 5">
            <a:extLst>
              <a:ext uri="{FF2B5EF4-FFF2-40B4-BE49-F238E27FC236}">
                <a16:creationId xmlns:a16="http://schemas.microsoft.com/office/drawing/2014/main" id="{E90DAE4A-FD31-FF39-7DDD-C4D6CECFB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58687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998726" y="377950"/>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Example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84" y="905931"/>
            <a:ext cx="7383274" cy="5822020"/>
          </a:xfrm>
          <a:prstGeom prst="rect">
            <a:avLst/>
          </a:prstGeom>
        </p:spPr>
      </p:pic>
      <p:pic>
        <p:nvPicPr>
          <p:cNvPr id="5" name="Picture 4">
            <a:extLst>
              <a:ext uri="{FF2B5EF4-FFF2-40B4-BE49-F238E27FC236}">
                <a16:creationId xmlns:a16="http://schemas.microsoft.com/office/drawing/2014/main" id="{F5EE7F9A-CA54-3B9F-D765-C4CBD49DA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63789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1227326" y="605199"/>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Example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6800"/>
            <a:ext cx="5334000" cy="5600700"/>
          </a:xfrm>
          <a:prstGeom prst="rect">
            <a:avLst/>
          </a:prstGeom>
        </p:spPr>
      </p:pic>
      <p:pic>
        <p:nvPicPr>
          <p:cNvPr id="5" name="Picture 4">
            <a:extLst>
              <a:ext uri="{FF2B5EF4-FFF2-40B4-BE49-F238E27FC236}">
                <a16:creationId xmlns:a16="http://schemas.microsoft.com/office/drawing/2014/main" id="{D9DA78FB-F02A-D1CD-F225-670F556D9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52164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914400" y="987550"/>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Example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65" y="1447800"/>
            <a:ext cx="3019687" cy="39624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106" t="35162" r="5575" b="35339"/>
          <a:stretch/>
        </p:blipFill>
        <p:spPr>
          <a:xfrm>
            <a:off x="3657600" y="2819400"/>
            <a:ext cx="5171239" cy="2590800"/>
          </a:xfrm>
          <a:prstGeom prst="rect">
            <a:avLst/>
          </a:prstGeom>
        </p:spPr>
      </p:pic>
      <p:pic>
        <p:nvPicPr>
          <p:cNvPr id="6" name="Picture 5">
            <a:extLst>
              <a:ext uri="{FF2B5EF4-FFF2-40B4-BE49-F238E27FC236}">
                <a16:creationId xmlns:a16="http://schemas.microsoft.com/office/drawing/2014/main" id="{805352E8-B1AF-B347-A5BE-6E75EDE03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5589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1143000" y="773016"/>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Example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4815840" cy="481584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682026"/>
            <a:ext cx="4820323" cy="2429214"/>
          </a:xfrm>
          <a:prstGeom prst="rect">
            <a:avLst/>
          </a:prstGeom>
          <a:ln>
            <a:solidFill>
              <a:schemeClr val="tx1"/>
            </a:solidFill>
          </a:ln>
        </p:spPr>
      </p:pic>
      <p:pic>
        <p:nvPicPr>
          <p:cNvPr id="6" name="Picture 5">
            <a:extLst>
              <a:ext uri="{FF2B5EF4-FFF2-40B4-BE49-F238E27FC236}">
                <a16:creationId xmlns:a16="http://schemas.microsoft.com/office/drawing/2014/main" id="{469CF61D-7C13-2D08-CDE7-1B0004CFEE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67637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prstClr val="white"/>
                </a:solidFill>
                <a:ea typeface="+mj-ea"/>
                <a:cs typeface="Osaka" pitchFamily="-106" charset="-128"/>
              </a:rPr>
              <a:t>Social Media Roundup</a:t>
            </a:r>
          </a:p>
        </p:txBody>
      </p:sp>
      <p:sp>
        <p:nvSpPr>
          <p:cNvPr id="7" name="Title 1"/>
          <p:cNvSpPr>
            <a:spLocks noGrp="1"/>
          </p:cNvSpPr>
          <p:nvPr>
            <p:ph type="title"/>
          </p:nvPr>
        </p:nvSpPr>
        <p:spPr>
          <a:xfrm>
            <a:off x="185964" y="835480"/>
            <a:ext cx="8610600" cy="609600"/>
          </a:xfrm>
        </p:spPr>
        <p:txBody>
          <a:bodyPr>
            <a:noAutofit/>
          </a:bodyPr>
          <a:lstStyle/>
          <a:p>
            <a:pPr algn="l"/>
            <a:br>
              <a:rPr lang="en-US" sz="2400" dirty="0"/>
            </a:br>
            <a:r>
              <a:rPr lang="en-US" sz="2400" dirty="0"/>
              <a:t> </a:t>
            </a:r>
            <a:r>
              <a:rPr lang="en-US" sz="2400" dirty="0" err="1"/>
              <a:t>DoD</a:t>
            </a:r>
            <a:r>
              <a:rPr lang="en-US" sz="2400" dirty="0"/>
              <a:t> Directive 1344.10, “Political Activities by Members of the Armed Forces on Active Duty” </a:t>
            </a:r>
            <a:endParaRPr lang="en-US" sz="2200" b="1" dirty="0">
              <a:latin typeface="Helvetica" pitchFamily="-110" charset="0"/>
              <a:ea typeface="ＭＳ Ｐゴシック" pitchFamily="-110" charset="-128"/>
            </a:endParaRPr>
          </a:p>
        </p:txBody>
      </p:sp>
      <p:sp>
        <p:nvSpPr>
          <p:cNvPr id="6148" name="Rectangle 5"/>
          <p:cNvSpPr>
            <a:spLocks noChangeArrowheads="1"/>
          </p:cNvSpPr>
          <p:nvPr/>
        </p:nvSpPr>
        <p:spPr bwMode="auto">
          <a:xfrm>
            <a:off x="262618" y="1752600"/>
            <a:ext cx="8728982" cy="923330"/>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dirty="0">
                <a:solidFill>
                  <a:prstClr val="black"/>
                </a:solidFill>
              </a:rPr>
              <a:t>…Members on active duty should not engage in partisan political activity, and members not on active duty should avoid inferences that their political activities imply or appear to imply official sponsorship, approval, or endorsement…</a:t>
            </a:r>
          </a:p>
        </p:txBody>
      </p:sp>
      <p:sp>
        <p:nvSpPr>
          <p:cNvPr id="3" name="TextBox 2"/>
          <p:cNvSpPr txBox="1"/>
          <p:nvPr/>
        </p:nvSpPr>
        <p:spPr>
          <a:xfrm>
            <a:off x="373380" y="2743200"/>
            <a:ext cx="4191000" cy="3231654"/>
          </a:xfrm>
          <a:prstGeom prst="rect">
            <a:avLst/>
          </a:prstGeom>
          <a:noFill/>
        </p:spPr>
        <p:txBody>
          <a:bodyPr wrap="square" numCol="1" rtlCol="0">
            <a:spAutoFit/>
          </a:bodyPr>
          <a:lstStyle/>
          <a:p>
            <a:r>
              <a:rPr lang="en-US" sz="2400" b="1" dirty="0">
                <a:solidFill>
                  <a:prstClr val="black"/>
                </a:solidFill>
              </a:rPr>
              <a:t>Do:</a:t>
            </a:r>
          </a:p>
          <a:p>
            <a:pPr marL="285750" indent="-285750">
              <a:buFont typeface="Arial" charset="0"/>
              <a:buChar char="•"/>
            </a:pPr>
            <a:r>
              <a:rPr lang="en-US" dirty="0">
                <a:solidFill>
                  <a:prstClr val="black"/>
                </a:solidFill>
              </a:rPr>
              <a:t>Register and vote</a:t>
            </a:r>
          </a:p>
          <a:p>
            <a:pPr marL="285750" indent="-285750">
              <a:buFont typeface="Arial" charset="0"/>
              <a:buChar char="•"/>
            </a:pPr>
            <a:r>
              <a:rPr lang="en-US" dirty="0">
                <a:solidFill>
                  <a:prstClr val="black"/>
                </a:solidFill>
              </a:rPr>
              <a:t>Sign petitions</a:t>
            </a:r>
          </a:p>
          <a:p>
            <a:pPr marL="285750" indent="-285750">
              <a:buFont typeface="Arial" charset="0"/>
              <a:buChar char="•"/>
            </a:pPr>
            <a:r>
              <a:rPr lang="en-US" dirty="0">
                <a:solidFill>
                  <a:prstClr val="black"/>
                </a:solidFill>
              </a:rPr>
              <a:t>Make donations</a:t>
            </a:r>
          </a:p>
          <a:p>
            <a:pPr marL="285750" indent="-285750">
              <a:buFont typeface="Arial" charset="0"/>
              <a:buChar char="•"/>
            </a:pPr>
            <a:r>
              <a:rPr lang="en-US" dirty="0">
                <a:solidFill>
                  <a:prstClr val="black"/>
                </a:solidFill>
              </a:rPr>
              <a:t>Join partisan/nonpartisan groups and attend meetings as a citizen</a:t>
            </a:r>
          </a:p>
          <a:p>
            <a:pPr marL="285750" indent="-285750">
              <a:buFont typeface="Arial" charset="0"/>
              <a:buChar char="•"/>
            </a:pPr>
            <a:r>
              <a:rPr lang="en-US" dirty="0">
                <a:solidFill>
                  <a:prstClr val="black"/>
                </a:solidFill>
              </a:rPr>
              <a:t>Express personal views as a citizen, separate from your military  service</a:t>
            </a:r>
          </a:p>
          <a:p>
            <a:pPr marL="285750" indent="-285750">
              <a:buFont typeface="Arial" charset="0"/>
              <a:buChar char="•"/>
            </a:pPr>
            <a:r>
              <a:rPr lang="en-US" dirty="0">
                <a:solidFill>
                  <a:prstClr val="black"/>
                </a:solidFill>
              </a:rPr>
              <a:t>Follow political parties, candidates, campaigns, groups or causes on social media</a:t>
            </a:r>
          </a:p>
        </p:txBody>
      </p:sp>
      <p:sp>
        <p:nvSpPr>
          <p:cNvPr id="8" name="TextBox 7"/>
          <p:cNvSpPr txBox="1"/>
          <p:nvPr/>
        </p:nvSpPr>
        <p:spPr>
          <a:xfrm>
            <a:off x="4732020" y="2743200"/>
            <a:ext cx="4191000" cy="2954655"/>
          </a:xfrm>
          <a:prstGeom prst="rect">
            <a:avLst/>
          </a:prstGeom>
          <a:noFill/>
        </p:spPr>
        <p:txBody>
          <a:bodyPr wrap="square" numCol="1" rtlCol="0">
            <a:spAutoFit/>
          </a:bodyPr>
          <a:lstStyle/>
          <a:p>
            <a:r>
              <a:rPr lang="en-US" sz="2400" b="1" dirty="0">
                <a:solidFill>
                  <a:prstClr val="black"/>
                </a:solidFill>
              </a:rPr>
              <a:t>Do Not:</a:t>
            </a:r>
          </a:p>
          <a:p>
            <a:pPr marL="285750" indent="-285750">
              <a:buFont typeface="Arial" charset="0"/>
              <a:buChar char="•"/>
            </a:pPr>
            <a:r>
              <a:rPr lang="en-US" dirty="0">
                <a:solidFill>
                  <a:prstClr val="black"/>
                </a:solidFill>
              </a:rPr>
              <a:t>Wear your uniform to political events</a:t>
            </a:r>
          </a:p>
          <a:p>
            <a:pPr marL="285750" indent="-285750">
              <a:buFont typeface="Arial" charset="0"/>
              <a:buChar char="•"/>
            </a:pPr>
            <a:r>
              <a:rPr lang="en-US" dirty="0">
                <a:solidFill>
                  <a:prstClr val="black"/>
                </a:solidFill>
              </a:rPr>
              <a:t>Campaign for or on behalf of political campaigns, candidates or causes</a:t>
            </a:r>
          </a:p>
          <a:p>
            <a:pPr marL="285750" indent="-285750">
              <a:buFont typeface="Arial" charset="0"/>
              <a:buChar char="•"/>
            </a:pPr>
            <a:r>
              <a:rPr lang="en-US" dirty="0">
                <a:solidFill>
                  <a:prstClr val="black"/>
                </a:solidFill>
              </a:rPr>
              <a:t>Make public commentary for political campaigns, candidates or causes</a:t>
            </a:r>
          </a:p>
          <a:p>
            <a:pPr marL="285750" indent="-285750">
              <a:buFont typeface="Arial" charset="0"/>
              <a:buChar char="•"/>
            </a:pPr>
            <a:r>
              <a:rPr lang="en-US" dirty="0">
                <a:solidFill>
                  <a:prstClr val="black"/>
                </a:solidFill>
              </a:rPr>
              <a:t>Post to, comment on, link to, recommend, or forward from the social media accounts of political parties, candidates, campaigns, or causes</a:t>
            </a:r>
          </a:p>
        </p:txBody>
      </p:sp>
      <p:pic>
        <p:nvPicPr>
          <p:cNvPr id="9" name="Picture 8">
            <a:extLst>
              <a:ext uri="{FF2B5EF4-FFF2-40B4-BE49-F238E27FC236}">
                <a16:creationId xmlns:a16="http://schemas.microsoft.com/office/drawing/2014/main" id="{A4963B34-9313-AF39-0957-B191220E1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14791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prstClr val="white"/>
                </a:solidFill>
                <a:ea typeface="+mj-ea"/>
                <a:cs typeface="Osaka" pitchFamily="-106" charset="-128"/>
              </a:rPr>
              <a:t>Social Media Roundup</a:t>
            </a:r>
          </a:p>
        </p:txBody>
      </p:sp>
      <p:sp>
        <p:nvSpPr>
          <p:cNvPr id="7" name="Title 1"/>
          <p:cNvSpPr>
            <a:spLocks noGrp="1"/>
          </p:cNvSpPr>
          <p:nvPr>
            <p:ph type="title"/>
          </p:nvPr>
        </p:nvSpPr>
        <p:spPr>
          <a:xfrm>
            <a:off x="149942" y="1274159"/>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Example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96" t="6100" r="7397" b="5050"/>
          <a:stretch/>
        </p:blipFill>
        <p:spPr>
          <a:xfrm>
            <a:off x="4953000" y="956883"/>
            <a:ext cx="3778427" cy="2776917"/>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133600"/>
            <a:ext cx="5689600" cy="3200400"/>
          </a:xfrm>
          <a:prstGeom prst="rect">
            <a:avLst/>
          </a:prstGeom>
        </p:spPr>
      </p:pic>
      <p:pic>
        <p:nvPicPr>
          <p:cNvPr id="6" name="Picture 5">
            <a:extLst>
              <a:ext uri="{FF2B5EF4-FFF2-40B4-BE49-F238E27FC236}">
                <a16:creationId xmlns:a16="http://schemas.microsoft.com/office/drawing/2014/main" id="{773FAF21-E208-D851-911F-F55609585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26199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4099" name="Date Placeholder 3"/>
          <p:cNvSpPr txBox="1">
            <a:spLocks/>
          </p:cNvSpPr>
          <p:nvPr/>
        </p:nvSpPr>
        <p:spPr bwMode="auto">
          <a:xfrm>
            <a:off x="457200" y="6356350"/>
            <a:ext cx="2133600" cy="365125"/>
          </a:xfrm>
          <a:prstGeom prst="rect">
            <a:avLst/>
          </a:prstGeom>
          <a:noFill/>
          <a:ln w="9525">
            <a:noFill/>
            <a:miter lim="800000"/>
            <a:headEnd/>
            <a:tailEnd/>
          </a:ln>
        </p:spPr>
        <p:txBody>
          <a:bodyPr/>
          <a:lstStyle/>
          <a:p>
            <a:pPr algn="r" eaLnBrk="0" hangingPunct="0"/>
            <a:endParaRPr lang="en-US" sz="1400">
              <a:ea typeface="Osaka"/>
              <a:cs typeface="Osaka"/>
            </a:endParaRPr>
          </a:p>
        </p:txBody>
      </p:sp>
      <p:sp>
        <p:nvSpPr>
          <p:cNvPr id="7" name="Rectangle 3"/>
          <p:cNvSpPr txBox="1">
            <a:spLocks noChangeArrowheads="1"/>
          </p:cNvSpPr>
          <p:nvPr/>
        </p:nvSpPr>
        <p:spPr bwMode="auto">
          <a:xfrm>
            <a:off x="0" y="622300"/>
            <a:ext cx="9144000" cy="914400"/>
          </a:xfrm>
          <a:prstGeom prst="rect">
            <a:avLst/>
          </a:prstGeom>
          <a:noFill/>
          <a:ln w="9525">
            <a:noFill/>
            <a:miter lim="800000"/>
            <a:headEnd/>
            <a:tailEnd/>
          </a:ln>
        </p:spPr>
        <p:txBody>
          <a:bodyPr/>
          <a:lstStyle/>
          <a:p>
            <a:pPr marL="342900" indent="-342900" algn="ctr" fontAlgn="auto">
              <a:spcAft>
                <a:spcPts val="0"/>
              </a:spcAft>
              <a:defRPr/>
            </a:pPr>
            <a:r>
              <a:rPr lang="en-US" sz="3600" kern="0" dirty="0">
                <a:latin typeface="+mn-lt"/>
                <a:ea typeface="+mn-ea"/>
              </a:rPr>
              <a:t>Things to consider</a:t>
            </a:r>
          </a:p>
          <a:p>
            <a:pPr marL="342900" indent="-342900" algn="ctr" fontAlgn="auto">
              <a:spcAft>
                <a:spcPts val="0"/>
              </a:spcAft>
              <a:defRPr/>
            </a:pPr>
            <a:endParaRPr lang="en-US" sz="3200" kern="0" dirty="0">
              <a:effectLst>
                <a:outerShdw blurRad="38100" dist="38100" dir="2700000" algn="tl">
                  <a:srgbClr val="000000">
                    <a:alpha val="43137"/>
                  </a:srgbClr>
                </a:outerShdw>
              </a:effectLst>
              <a:latin typeface="+mn-lt"/>
              <a:ea typeface="+mn-ea"/>
            </a:endParaRPr>
          </a:p>
          <a:p>
            <a:pPr marL="342900" indent="-342900" eaLnBrk="0" hangingPunct="0">
              <a:spcBef>
                <a:spcPct val="20000"/>
              </a:spcBef>
              <a:defRPr/>
            </a:pPr>
            <a:endParaRPr lang="en-US" sz="2800" kern="0" dirty="0">
              <a:latin typeface="+mn-lt"/>
              <a:ea typeface="+mn-ea"/>
              <a:cs typeface="Osaka" pitchFamily="-106" charset="-128"/>
            </a:endParaRPr>
          </a:p>
        </p:txBody>
      </p:sp>
      <p:sp>
        <p:nvSpPr>
          <p:cNvPr id="6" name="Rectangle 5"/>
          <p:cNvSpPr/>
          <p:nvPr/>
        </p:nvSpPr>
        <p:spPr>
          <a:xfrm>
            <a:off x="323850" y="1488043"/>
            <a:ext cx="8820150" cy="5909310"/>
          </a:xfrm>
          <a:prstGeom prst="rect">
            <a:avLst/>
          </a:prstGeom>
        </p:spPr>
        <p:txBody>
          <a:bodyPr>
            <a:spAutoFit/>
          </a:bodyPr>
          <a:lstStyle/>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In the Army 24/7/365, even on Facebook/Twitter/Instagram</a:t>
            </a:r>
          </a:p>
          <a:p>
            <a:pPr marL="800100" lvl="1" indent="-342900">
              <a:buFont typeface="Wingdings" pitchFamily="2" charset="2"/>
              <a:buChar char="§"/>
              <a:defRPr/>
            </a:pPr>
            <a:r>
              <a:rPr lang="en-US" sz="2000" kern="0" dirty="0">
                <a:latin typeface="Helvetica" pitchFamily="-110" charset="0"/>
                <a:ea typeface="ＭＳ Ｐゴシック" pitchFamily="-110" charset="-128"/>
              </a:rPr>
              <a:t>UCMJ articles apply in the real world AND the virtual world</a:t>
            </a:r>
          </a:p>
          <a:p>
            <a:pPr marL="800100" lvl="1" indent="-342900">
              <a:buFont typeface="Wingdings" pitchFamily="2" charset="2"/>
              <a:buChar char="§"/>
              <a:defRPr/>
            </a:pPr>
            <a:endParaRPr lang="en-US" sz="2000" kern="0" dirty="0">
              <a:latin typeface="Helvetica" pitchFamily="-110" charset="0"/>
              <a:ea typeface="ＭＳ Ｐゴシック" pitchFamily="-110" charset="-128"/>
            </a:endParaRPr>
          </a:p>
          <a:p>
            <a:pPr lvl="1">
              <a:defRPr/>
            </a:pPr>
            <a:endParaRPr lang="en-US" sz="20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Photos and posts of illegal activity is evidence</a:t>
            </a:r>
          </a:p>
          <a:p>
            <a:pPr marL="800100" lvl="1" indent="-342900">
              <a:buFont typeface="Wingdings" pitchFamily="2" charset="2"/>
              <a:buChar char="§"/>
              <a:defRPr/>
            </a:pPr>
            <a:r>
              <a:rPr lang="en-US" sz="2000" kern="0" dirty="0">
                <a:latin typeface="Helvetica" pitchFamily="-110" charset="0"/>
                <a:ea typeface="ＭＳ Ｐゴシック" pitchFamily="-110" charset="-128"/>
              </a:rPr>
              <a:t>Whether it’s civilian laws or UCMJ, posts or photos about underage drinking, tags that show you to be out-of-bounds or at an off-limits establishment, infidelity, fraternization, etc.</a:t>
            </a:r>
          </a:p>
          <a:p>
            <a:pPr marL="800100" lvl="1" indent="-342900">
              <a:buFont typeface="Wingdings" pitchFamily="2" charset="2"/>
              <a:buChar char="§"/>
              <a:defRPr/>
            </a:pPr>
            <a:endParaRPr lang="en-US" sz="2000" kern="0" dirty="0">
              <a:latin typeface="Helvetica" pitchFamily="-110" charset="0"/>
              <a:ea typeface="ＭＳ Ｐゴシック" pitchFamily="-110" charset="-128"/>
            </a:endParaRPr>
          </a:p>
          <a:p>
            <a:pPr lvl="1">
              <a:defRPr/>
            </a:pPr>
            <a:endParaRPr lang="en-US" sz="20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OPSEC</a:t>
            </a:r>
          </a:p>
          <a:p>
            <a:pPr marL="800100" lvl="1" indent="-342900">
              <a:buFont typeface="Wingdings" pitchFamily="2" charset="2"/>
              <a:buChar char="§"/>
              <a:defRPr/>
            </a:pPr>
            <a:r>
              <a:rPr lang="en-US" sz="2000" kern="0" dirty="0">
                <a:latin typeface="Helvetica" pitchFamily="-110" charset="0"/>
                <a:ea typeface="ＭＳ Ｐゴシック" pitchFamily="-110" charset="-128"/>
              </a:rPr>
              <a:t>Photos and information from work that should be screened for security or propriety can get you in trouble.</a:t>
            </a:r>
          </a:p>
          <a:p>
            <a:pPr marL="342900" indent="-342900" fontAlgn="auto">
              <a:spcAft>
                <a:spcPts val="0"/>
              </a:spcAft>
              <a:buFont typeface="Wingdings" pitchFamily="2" charset="2"/>
              <a:buChar char="§"/>
              <a:defRPr/>
            </a:pPr>
            <a:endParaRPr lang="en-US" sz="20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sz="22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sz="22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kern="0" dirty="0">
              <a:latin typeface="Helvetica" pitchFamily="-110" charset="0"/>
              <a:ea typeface="ＭＳ Ｐゴシック" pitchFamily="-110" charset="-128"/>
            </a:endParaRPr>
          </a:p>
          <a:p>
            <a:pPr marL="342900" indent="-342900" fontAlgn="auto">
              <a:spcAft>
                <a:spcPts val="0"/>
              </a:spcAft>
              <a:buFont typeface="Arial" pitchFamily="34" charset="0"/>
              <a:buChar char="•"/>
              <a:defRPr/>
            </a:pPr>
            <a:endParaRPr lang="en-US" kern="0" dirty="0">
              <a:latin typeface="Helvetica" pitchFamily="-110" charset="0"/>
              <a:ea typeface="ＭＳ Ｐゴシック" pitchFamily="-110" charset="-128"/>
            </a:endParaRPr>
          </a:p>
        </p:txBody>
      </p:sp>
      <p:pic>
        <p:nvPicPr>
          <p:cNvPr id="8" name="Picture 7">
            <a:extLst>
              <a:ext uri="{FF2B5EF4-FFF2-40B4-BE49-F238E27FC236}">
                <a16:creationId xmlns:a16="http://schemas.microsoft.com/office/drawing/2014/main" id="{41C8BC45-A59A-7468-230F-C3A633EE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5483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324" y="762000"/>
            <a:ext cx="4029075" cy="5372100"/>
          </a:xfrm>
          <a:prstGeom prst="rect">
            <a:avLst/>
          </a:prstGeom>
        </p:spPr>
      </p:pic>
      <p:pic>
        <p:nvPicPr>
          <p:cNvPr id="5" name="Picture 4">
            <a:extLst>
              <a:ext uri="{FF2B5EF4-FFF2-40B4-BE49-F238E27FC236}">
                <a16:creationId xmlns:a16="http://schemas.microsoft.com/office/drawing/2014/main" id="{02A490F2-1814-6E7B-C8F1-B771A18A0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2279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pic>
        <p:nvPicPr>
          <p:cNvPr id="14340" name="Picture 9" descr="bpm-questions-you-should-ask-your-bpms-vendor1.jpg"/>
          <p:cNvPicPr>
            <a:picLocks noChangeAspect="1"/>
          </p:cNvPicPr>
          <p:nvPr/>
        </p:nvPicPr>
        <p:blipFill>
          <a:blip r:embed="rId3" cstate="print"/>
          <a:srcRect/>
          <a:stretch>
            <a:fillRect/>
          </a:stretch>
        </p:blipFill>
        <p:spPr bwMode="auto">
          <a:xfrm>
            <a:off x="2667000" y="1371600"/>
            <a:ext cx="3108325" cy="3886200"/>
          </a:xfrm>
          <a:prstGeom prst="rect">
            <a:avLst/>
          </a:prstGeom>
          <a:noFill/>
          <a:ln w="9525">
            <a:noFill/>
            <a:miter lim="800000"/>
            <a:headEnd/>
            <a:tailEnd/>
          </a:ln>
        </p:spPr>
      </p:pic>
      <p:pic>
        <p:nvPicPr>
          <p:cNvPr id="5" name="Picture 4">
            <a:extLst>
              <a:ext uri="{FF2B5EF4-FFF2-40B4-BE49-F238E27FC236}">
                <a16:creationId xmlns:a16="http://schemas.microsoft.com/office/drawing/2014/main" id="{AD5A651D-4A0F-7932-53B5-19A9DD39B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88120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4099" name="Date Placeholder 3"/>
          <p:cNvSpPr txBox="1">
            <a:spLocks/>
          </p:cNvSpPr>
          <p:nvPr/>
        </p:nvSpPr>
        <p:spPr bwMode="auto">
          <a:xfrm>
            <a:off x="457200" y="6356350"/>
            <a:ext cx="2133600" cy="365125"/>
          </a:xfrm>
          <a:prstGeom prst="rect">
            <a:avLst/>
          </a:prstGeom>
          <a:noFill/>
          <a:ln w="9525">
            <a:noFill/>
            <a:miter lim="800000"/>
            <a:headEnd/>
            <a:tailEnd/>
          </a:ln>
        </p:spPr>
        <p:txBody>
          <a:bodyPr/>
          <a:lstStyle/>
          <a:p>
            <a:pPr algn="r" eaLnBrk="0" hangingPunct="0"/>
            <a:endParaRPr lang="en-US" sz="1400">
              <a:ea typeface="Osaka"/>
              <a:cs typeface="Osaka"/>
            </a:endParaRPr>
          </a:p>
        </p:txBody>
      </p:sp>
      <p:sp>
        <p:nvSpPr>
          <p:cNvPr id="7" name="Rectangle 3"/>
          <p:cNvSpPr txBox="1">
            <a:spLocks noChangeArrowheads="1"/>
          </p:cNvSpPr>
          <p:nvPr/>
        </p:nvSpPr>
        <p:spPr bwMode="auto">
          <a:xfrm>
            <a:off x="0" y="622300"/>
            <a:ext cx="9144000" cy="914400"/>
          </a:xfrm>
          <a:prstGeom prst="rect">
            <a:avLst/>
          </a:prstGeom>
          <a:noFill/>
          <a:ln w="9525">
            <a:noFill/>
            <a:miter lim="800000"/>
            <a:headEnd/>
            <a:tailEnd/>
          </a:ln>
        </p:spPr>
        <p:txBody>
          <a:bodyPr/>
          <a:lstStyle/>
          <a:p>
            <a:pPr marL="342900" indent="-342900" algn="ctr" fontAlgn="auto">
              <a:spcAft>
                <a:spcPts val="0"/>
              </a:spcAft>
              <a:defRPr/>
            </a:pPr>
            <a:r>
              <a:rPr lang="en-US" sz="3600" kern="0" dirty="0">
                <a:latin typeface="+mn-lt"/>
                <a:ea typeface="+mn-ea"/>
              </a:rPr>
              <a:t>Agenda</a:t>
            </a:r>
          </a:p>
          <a:p>
            <a:pPr marL="342900" indent="-342900" algn="ctr" fontAlgn="auto">
              <a:spcAft>
                <a:spcPts val="0"/>
              </a:spcAft>
              <a:defRPr/>
            </a:pPr>
            <a:endParaRPr lang="en-US" sz="3200" kern="0" dirty="0">
              <a:effectLst>
                <a:outerShdw blurRad="38100" dist="38100" dir="2700000" algn="tl">
                  <a:srgbClr val="000000">
                    <a:alpha val="43137"/>
                  </a:srgbClr>
                </a:outerShdw>
              </a:effectLst>
              <a:latin typeface="+mn-lt"/>
              <a:ea typeface="+mn-ea"/>
            </a:endParaRPr>
          </a:p>
          <a:p>
            <a:pPr marL="342900" indent="-342900" eaLnBrk="0" hangingPunct="0">
              <a:spcBef>
                <a:spcPct val="20000"/>
              </a:spcBef>
              <a:defRPr/>
            </a:pPr>
            <a:endParaRPr lang="en-US" sz="2800" kern="0" dirty="0">
              <a:latin typeface="+mn-lt"/>
              <a:ea typeface="+mn-ea"/>
              <a:cs typeface="Osaka" pitchFamily="-106" charset="-128"/>
            </a:endParaRPr>
          </a:p>
        </p:txBody>
      </p:sp>
      <p:sp>
        <p:nvSpPr>
          <p:cNvPr id="6" name="Rectangle 5"/>
          <p:cNvSpPr/>
          <p:nvPr/>
        </p:nvSpPr>
        <p:spPr>
          <a:xfrm>
            <a:off x="323850" y="1265238"/>
            <a:ext cx="8820150" cy="5201424"/>
          </a:xfrm>
          <a:prstGeom prst="rect">
            <a:avLst/>
          </a:prstGeom>
        </p:spPr>
        <p:txBody>
          <a:bodyPr>
            <a:spAutoFit/>
          </a:bodyPr>
          <a:lstStyle/>
          <a:p>
            <a:pPr indent="-342900" fontAlgn="auto">
              <a:spcAft>
                <a:spcPts val="0"/>
              </a:spcAft>
              <a:defRPr/>
            </a:pPr>
            <a:r>
              <a:rPr lang="en-US" kern="0" dirty="0">
                <a:latin typeface="Helvetica" pitchFamily="-110" charset="0"/>
                <a:ea typeface="ＭＳ Ｐゴシック" pitchFamily="-110" charset="-128"/>
              </a:rPr>
              <a:t>This Social Media Training examines punitive articles of the Uniform Code of Military Justice that can potentially be applied to individual social media use. </a:t>
            </a:r>
          </a:p>
          <a:p>
            <a:pPr indent="-342900" fontAlgn="auto">
              <a:spcAft>
                <a:spcPts val="0"/>
              </a:spcAft>
              <a:defRPr/>
            </a:pPr>
            <a:endParaRPr lang="en-US"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Introduction</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Leadership responsibilities </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Article 88 – Contempt toward officials</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Article 89 – Disrespect toward superior commissioned officer</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Article 91 – Insubordinate conduct toward warrant officer, noncommissioned officer, or petty officer</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Article 133 – Conduct unbecoming an officer and a gentleman</a:t>
            </a:r>
          </a:p>
          <a:p>
            <a:pPr marL="342900" indent="-342900" fontAlgn="auto">
              <a:spcAft>
                <a:spcPts val="0"/>
              </a:spcAft>
              <a:buFont typeface="Wingdings" pitchFamily="2" charset="2"/>
              <a:buChar char="§"/>
              <a:defRPr/>
            </a:pPr>
            <a:r>
              <a:rPr lang="en-US" sz="2000" kern="0" dirty="0">
                <a:latin typeface="Helvetica" pitchFamily="-110" charset="0"/>
                <a:ea typeface="ＭＳ Ｐゴシック" pitchFamily="-110" charset="-128"/>
              </a:rPr>
              <a:t>Article 134 – General Article</a:t>
            </a:r>
          </a:p>
          <a:p>
            <a:pPr marL="342900" indent="-342900" fontAlgn="auto">
              <a:spcAft>
                <a:spcPts val="0"/>
              </a:spcAft>
              <a:buFont typeface="Wingdings" pitchFamily="2" charset="2"/>
              <a:buChar char="§"/>
              <a:defRPr/>
            </a:pPr>
            <a:endParaRPr lang="en-US" sz="20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sz="22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sz="2200" kern="0" dirty="0">
              <a:latin typeface="Helvetica" pitchFamily="-110" charset="0"/>
              <a:ea typeface="ＭＳ Ｐゴシック" pitchFamily="-110" charset="-128"/>
            </a:endParaRPr>
          </a:p>
          <a:p>
            <a:pPr marL="342900" indent="-342900" fontAlgn="auto">
              <a:spcAft>
                <a:spcPts val="0"/>
              </a:spcAft>
              <a:buFont typeface="Wingdings" pitchFamily="2" charset="2"/>
              <a:buChar char="§"/>
              <a:defRPr/>
            </a:pPr>
            <a:endParaRPr lang="en-US" kern="0" dirty="0">
              <a:latin typeface="Helvetica" pitchFamily="-110" charset="0"/>
              <a:ea typeface="ＭＳ Ｐゴシック" pitchFamily="-110" charset="-128"/>
            </a:endParaRPr>
          </a:p>
          <a:p>
            <a:pPr marL="342900" indent="-342900" fontAlgn="auto">
              <a:spcAft>
                <a:spcPts val="0"/>
              </a:spcAft>
              <a:buFont typeface="Arial" pitchFamily="34" charset="0"/>
              <a:buChar char="•"/>
              <a:defRPr/>
            </a:pPr>
            <a:endParaRPr lang="en-US" kern="0" dirty="0">
              <a:latin typeface="Helvetica" pitchFamily="-110" charset="0"/>
              <a:ea typeface="ＭＳ Ｐゴシック" pitchFamily="-110" charset="-128"/>
            </a:endParaRPr>
          </a:p>
        </p:txBody>
      </p:sp>
      <p:pic>
        <p:nvPicPr>
          <p:cNvPr id="8" name="Picture 7">
            <a:extLst>
              <a:ext uri="{FF2B5EF4-FFF2-40B4-BE49-F238E27FC236}">
                <a16:creationId xmlns:a16="http://schemas.microsoft.com/office/drawing/2014/main" id="{AA4D58BB-AFF4-1EFC-87A3-F4152E4A5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11660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C2BA1-86F5-3F06-6510-D0E11296C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494639" y="1181931"/>
            <a:ext cx="8610600" cy="609600"/>
          </a:xfrm>
        </p:spPr>
        <p:txBody>
          <a:bodyPr>
            <a:normAutofit/>
          </a:bodyPr>
          <a:lstStyle/>
          <a:p>
            <a:pPr algn="l">
              <a:defRPr/>
            </a:pPr>
            <a:r>
              <a:rPr lang="en-US" sz="3200" b="1" dirty="0">
                <a:effectLst>
                  <a:outerShdw blurRad="38100" dist="38100" dir="2700000" algn="tl">
                    <a:srgbClr val="000000">
                      <a:alpha val="43137"/>
                    </a:srgbClr>
                  </a:outerShdw>
                </a:effectLst>
                <a:latin typeface="+mn-lt"/>
                <a:cs typeface="Arial" pitchFamily="34" charset="0"/>
              </a:rPr>
              <a:t>Introduction</a:t>
            </a:r>
          </a:p>
        </p:txBody>
      </p:sp>
      <p:sp>
        <p:nvSpPr>
          <p:cNvPr id="5124" name="Rectangle 5"/>
          <p:cNvSpPr>
            <a:spLocks noChangeArrowheads="1"/>
          </p:cNvSpPr>
          <p:nvPr/>
        </p:nvSpPr>
        <p:spPr bwMode="auto">
          <a:xfrm>
            <a:off x="157823" y="1828800"/>
            <a:ext cx="4642116" cy="4302716"/>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Soldiers using social media must abide by the Uniform Code of Military Justice at all times. Commenting, posting, or linking to material that violates the UCMJ or basic rules of Soldier conduct is prohibited. </a:t>
            </a:r>
          </a:p>
          <a:p>
            <a:pPr marL="342900" lvl="1" indent="-342900" eaLnBrk="0" hangingPunct="0">
              <a:spcBef>
                <a:spcPct val="20000"/>
              </a:spcBef>
              <a:buFont typeface="Wingdings" pitchFamily="2" charset="2"/>
              <a:buChar char="§"/>
            </a:pPr>
            <a:r>
              <a:rPr lang="en-US" sz="1800" dirty="0"/>
              <a:t>Social media provides Soldiers the opportunity to talk about their interests and keep in touch with friends and family. However, </a:t>
            </a:r>
            <a:r>
              <a:rPr lang="en-US" dirty="0"/>
              <a:t>Soldiers are </a:t>
            </a:r>
            <a:r>
              <a:rPr lang="en-US" sz="1800" dirty="0"/>
              <a:t>subject to the Uniform Code of Military Justice even when off duty, so appropriate social media conduct is expected of all </a:t>
            </a:r>
            <a:r>
              <a:rPr lang="en-US" dirty="0"/>
              <a:t>Soldiers. </a:t>
            </a:r>
            <a:r>
              <a:rPr lang="en-US" sz="1800" dirty="0"/>
              <a:t>Talking negatively about supervisors or releasing sensitive information for example, is punishable under the UCMJ. </a:t>
            </a:r>
          </a:p>
        </p:txBody>
      </p:sp>
      <p:pic>
        <p:nvPicPr>
          <p:cNvPr id="5" name="Picture 4" descr="Morgan_4062_thumb.jpg"/>
          <p:cNvPicPr>
            <a:picLocks noChangeAspect="1"/>
          </p:cNvPicPr>
          <p:nvPr/>
        </p:nvPicPr>
        <p:blipFill>
          <a:blip r:embed="rId4" cstate="print"/>
          <a:stretch>
            <a:fillRect/>
          </a:stretch>
        </p:blipFill>
        <p:spPr>
          <a:xfrm>
            <a:off x="4962153" y="960230"/>
            <a:ext cx="3683083" cy="4800284"/>
          </a:xfrm>
          <a:prstGeom prst="rect">
            <a:avLst/>
          </a:prstGeom>
        </p:spPr>
      </p:pic>
    </p:spTree>
    <p:extLst>
      <p:ext uri="{BB962C8B-B14F-4D97-AF65-F5344CB8AC3E}">
        <p14:creationId xmlns:p14="http://schemas.microsoft.com/office/powerpoint/2010/main" val="201031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196850" y="1147762"/>
            <a:ext cx="8610600" cy="609600"/>
          </a:xfrm>
        </p:spPr>
        <p:txBody>
          <a:bodyPr>
            <a:normAutofit/>
          </a:bodyPr>
          <a:lstStyle/>
          <a:p>
            <a:pPr algn="l">
              <a:defRPr/>
            </a:pPr>
            <a:r>
              <a:rPr lang="en-US" sz="3200" b="1" dirty="0">
                <a:effectLst>
                  <a:outerShdw blurRad="38100" dist="38100" dir="2700000" algn="tl">
                    <a:srgbClr val="000000">
                      <a:alpha val="43137"/>
                    </a:srgbClr>
                  </a:outerShdw>
                </a:effectLst>
                <a:latin typeface="+mn-lt"/>
                <a:cs typeface="Arial" pitchFamily="34" charset="0"/>
              </a:rPr>
              <a:t>Leadership responsibilities</a:t>
            </a:r>
          </a:p>
        </p:txBody>
      </p:sp>
      <p:sp>
        <p:nvSpPr>
          <p:cNvPr id="5124" name="Rectangle 5"/>
          <p:cNvSpPr>
            <a:spLocks noChangeArrowheads="1"/>
          </p:cNvSpPr>
          <p:nvPr/>
        </p:nvSpPr>
        <p:spPr bwMode="auto">
          <a:xfrm>
            <a:off x="131764" y="1752600"/>
            <a:ext cx="9012236" cy="2419124"/>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Determining how to punish or reprimand </a:t>
            </a:r>
            <a:r>
              <a:rPr lang="en-US" dirty="0"/>
              <a:t>Soldiers for </a:t>
            </a:r>
            <a:r>
              <a:rPr lang="en-US" sz="1800" dirty="0"/>
              <a:t>social media misuse is ultimately up to command leadership.</a:t>
            </a:r>
          </a:p>
          <a:p>
            <a:pPr marL="342900" lvl="1" indent="-342900" eaLnBrk="0" hangingPunct="0">
              <a:spcBef>
                <a:spcPct val="20000"/>
              </a:spcBef>
              <a:buFont typeface="Wingdings" pitchFamily="2" charset="2"/>
              <a:buChar char="§"/>
            </a:pPr>
            <a:r>
              <a:rPr lang="en-US" sz="1800" dirty="0"/>
              <a:t>The UCMJ should be used as a guide in determining the appropriate level of punishment, but it should not be the only document referenced. Every situation is different, so the UCMJ should be one of many resources used when evaluating the how social media misuse should be handled. </a:t>
            </a:r>
          </a:p>
          <a:p>
            <a:pPr marL="342900" lvl="1" indent="-342900" eaLnBrk="0" hangingPunct="0">
              <a:spcBef>
                <a:spcPct val="20000"/>
              </a:spcBef>
              <a:buFont typeface="Wingdings" pitchFamily="2" charset="2"/>
              <a:buChar char="§"/>
            </a:pPr>
            <a:r>
              <a:rPr lang="en-US" sz="1800" dirty="0"/>
              <a:t>It is also advised that leaders get JAG officers involved early in the disciplinary process to make sure all legal aspects of social media misuse are handled appropriately. </a:t>
            </a:r>
          </a:p>
        </p:txBody>
      </p:sp>
      <p:pic>
        <p:nvPicPr>
          <p:cNvPr id="6" name="Picture 2"/>
          <p:cNvPicPr>
            <a:picLocks noChangeAspect="1" noChangeArrowheads="1"/>
          </p:cNvPicPr>
          <p:nvPr/>
        </p:nvPicPr>
        <p:blipFill>
          <a:blip r:embed="rId3" cstate="print"/>
          <a:srcRect l="21675" t="52728" r="33005" b="35408"/>
          <a:stretch>
            <a:fillRect/>
          </a:stretch>
        </p:blipFill>
        <p:spPr bwMode="auto">
          <a:xfrm>
            <a:off x="344385" y="4540889"/>
            <a:ext cx="8274308" cy="1619002"/>
          </a:xfrm>
          <a:prstGeom prst="rect">
            <a:avLst/>
          </a:prstGeom>
          <a:noFill/>
          <a:ln w="9525">
            <a:solidFill>
              <a:schemeClr val="tx1"/>
            </a:solidFill>
            <a:miter lim="800000"/>
            <a:headEnd/>
            <a:tailEnd/>
          </a:ln>
        </p:spPr>
      </p:pic>
      <p:sp>
        <p:nvSpPr>
          <p:cNvPr id="8" name="Rectangle 7"/>
          <p:cNvSpPr/>
          <p:nvPr/>
        </p:nvSpPr>
        <p:spPr bwMode="auto">
          <a:xfrm>
            <a:off x="6163293" y="5269242"/>
            <a:ext cx="1282535" cy="154379"/>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0" name="Rectangle 9"/>
          <p:cNvSpPr/>
          <p:nvPr/>
        </p:nvSpPr>
        <p:spPr bwMode="auto">
          <a:xfrm>
            <a:off x="1812967" y="5039652"/>
            <a:ext cx="312716" cy="170213"/>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1" name="Rectangle 10"/>
          <p:cNvSpPr/>
          <p:nvPr/>
        </p:nvSpPr>
        <p:spPr bwMode="auto">
          <a:xfrm>
            <a:off x="4391890" y="5041632"/>
            <a:ext cx="1130136" cy="132607"/>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2" name="Rectangle 11"/>
          <p:cNvSpPr/>
          <p:nvPr/>
        </p:nvSpPr>
        <p:spPr bwMode="auto">
          <a:xfrm>
            <a:off x="6966857" y="5039652"/>
            <a:ext cx="633352" cy="158337"/>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3" name="Rectangle 12"/>
          <p:cNvSpPr/>
          <p:nvPr/>
        </p:nvSpPr>
        <p:spPr bwMode="auto">
          <a:xfrm>
            <a:off x="1971304" y="5263302"/>
            <a:ext cx="2078181" cy="172193"/>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4" name="Rectangle 13"/>
          <p:cNvSpPr/>
          <p:nvPr/>
        </p:nvSpPr>
        <p:spPr bwMode="auto">
          <a:xfrm>
            <a:off x="4979720" y="5261324"/>
            <a:ext cx="387928" cy="174172"/>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5" name="Rectangle 14"/>
          <p:cNvSpPr/>
          <p:nvPr/>
        </p:nvSpPr>
        <p:spPr bwMode="auto">
          <a:xfrm>
            <a:off x="1797132" y="4774435"/>
            <a:ext cx="1456707" cy="162298"/>
          </a:xfrm>
          <a:prstGeom prst="rect">
            <a:avLst/>
          </a:prstGeom>
          <a:solidFill>
            <a:schemeClr val="tx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 charset="0"/>
              <a:ea typeface="ＭＳ Ｐゴシック" pitchFamily="1" charset="-128"/>
            </a:endParaRPr>
          </a:p>
        </p:txBody>
      </p:sp>
      <p:sp>
        <p:nvSpPr>
          <p:cNvPr id="16" name="Rectangle 15"/>
          <p:cNvSpPr/>
          <p:nvPr/>
        </p:nvSpPr>
        <p:spPr>
          <a:xfrm>
            <a:off x="297937" y="6211744"/>
            <a:ext cx="8287924" cy="253916"/>
          </a:xfrm>
          <a:prstGeom prst="rect">
            <a:avLst/>
          </a:prstGeom>
        </p:spPr>
        <p:txBody>
          <a:bodyPr wrap="square">
            <a:spAutoFit/>
          </a:bodyPr>
          <a:lstStyle/>
          <a:p>
            <a:pPr>
              <a:defRPr/>
            </a:pPr>
            <a:r>
              <a:rPr lang="en-US" sz="1050" dirty="0">
                <a:latin typeface="+mn-lt"/>
                <a:cs typeface="Times New Roman" pitchFamily="18" charset="0"/>
              </a:rPr>
              <a:t>Above is an example of a public Facebook post from a Soldier directly criticizing his leadership by name.  </a:t>
            </a:r>
            <a:endParaRPr lang="en-US" sz="1050" b="1" dirty="0">
              <a:latin typeface="+mn-lt"/>
              <a:cs typeface="Times New Roman" pitchFamily="18" charset="0"/>
            </a:endParaRPr>
          </a:p>
        </p:txBody>
      </p:sp>
      <p:pic>
        <p:nvPicPr>
          <p:cNvPr id="17" name="Picture 16">
            <a:extLst>
              <a:ext uri="{FF2B5EF4-FFF2-40B4-BE49-F238E27FC236}">
                <a16:creationId xmlns:a16="http://schemas.microsoft.com/office/drawing/2014/main" id="{1F007572-C427-6136-5D08-5CEADD4B7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47931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276904" y="1867128"/>
            <a:ext cx="8610600" cy="609600"/>
          </a:xfrm>
        </p:spPr>
        <p:txBody>
          <a:bodyPr>
            <a:normAutofit fontScale="90000"/>
          </a:bodyPr>
          <a:lstStyle/>
          <a:p>
            <a:pPr algn="l">
              <a:defRPr/>
            </a:pPr>
            <a:r>
              <a:rPr lang="en-US" sz="3200" b="1" dirty="0">
                <a:latin typeface="Helvetica" pitchFamily="-110" charset="0"/>
                <a:ea typeface="ＭＳ Ｐゴシック" pitchFamily="-110" charset="-128"/>
              </a:rPr>
              <a:t>Article 88 – Contempt toward officials</a:t>
            </a:r>
            <a:endParaRPr lang="en-US" sz="3200" b="1" dirty="0">
              <a:effectLst>
                <a:outerShdw blurRad="38100" dist="38100" dir="2700000" algn="tl">
                  <a:srgbClr val="000000">
                    <a:alpha val="43137"/>
                  </a:srgbClr>
                </a:outerShdw>
              </a:effectLst>
              <a:latin typeface="+mn-lt"/>
              <a:cs typeface="Arial" pitchFamily="34" charset="0"/>
            </a:endParaRPr>
          </a:p>
        </p:txBody>
      </p:sp>
      <p:sp>
        <p:nvSpPr>
          <p:cNvPr id="6148" name="Rectangle 5"/>
          <p:cNvSpPr>
            <a:spLocks noChangeArrowheads="1"/>
          </p:cNvSpPr>
          <p:nvPr/>
        </p:nvSpPr>
        <p:spPr bwMode="auto">
          <a:xfrm>
            <a:off x="342672" y="2546349"/>
            <a:ext cx="8456839" cy="646331"/>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Article 88 deals specifically with contemptuous language directed at U.S. officials. Contemptuous Facebook posts or Tweets can fall under this article. </a:t>
            </a:r>
          </a:p>
        </p:txBody>
      </p:sp>
      <p:sp>
        <p:nvSpPr>
          <p:cNvPr id="5" name="TextBox 2"/>
          <p:cNvSpPr txBox="1">
            <a:spLocks noChangeArrowheads="1"/>
          </p:cNvSpPr>
          <p:nvPr/>
        </p:nvSpPr>
        <p:spPr bwMode="auto">
          <a:xfrm>
            <a:off x="685800" y="3505200"/>
            <a:ext cx="7427912" cy="2308324"/>
          </a:xfrm>
          <a:prstGeom prst="rect">
            <a:avLst/>
          </a:prstGeom>
          <a:noFill/>
          <a:ln w="25400">
            <a:solidFill>
              <a:srgbClr val="002060"/>
            </a:solidFill>
            <a:miter lim="800000"/>
            <a:headEnd/>
            <a:tailEnd/>
          </a:ln>
        </p:spPr>
        <p:txBody>
          <a:bodyPr wrap="square">
            <a:spAutoFit/>
          </a:bodyPr>
          <a:lstStyle/>
          <a:p>
            <a:r>
              <a:rPr lang="en-US" b="1" dirty="0"/>
              <a:t>ART. 88</a:t>
            </a:r>
            <a:endParaRPr lang="en-US" dirty="0"/>
          </a:p>
          <a:p>
            <a:r>
              <a:rPr lang="en-US" sz="2000" i="1" dirty="0">
                <a:latin typeface="Times New Roman" pitchFamily="18" charset="0"/>
                <a:cs typeface="Times New Roman" pitchFamily="18" charset="0"/>
              </a:rPr>
              <a:t>Any commissioned officer who uses contemptuous words against the President, the Vice President, Congress, the Secretary of Defense, the Secretary of a military department, the Secretary of Transportation, or the Governor or legislature of any State, Territory, Commonwealth, or possession in which he is on duty or present shall be punished as a court-martial may direct.</a:t>
            </a:r>
            <a:endParaRPr lang="en-US" sz="1400" dirty="0"/>
          </a:p>
        </p:txBody>
      </p:sp>
      <p:pic>
        <p:nvPicPr>
          <p:cNvPr id="6" name="Picture 5">
            <a:extLst>
              <a:ext uri="{FF2B5EF4-FFF2-40B4-BE49-F238E27FC236}">
                <a16:creationId xmlns:a16="http://schemas.microsoft.com/office/drawing/2014/main" id="{CA1CE44A-CFA6-A4B7-0C05-82633E60F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17352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280419" y="1377270"/>
            <a:ext cx="8610600" cy="688520"/>
          </a:xfrm>
        </p:spPr>
        <p:txBody>
          <a:bodyPr>
            <a:noAutofit/>
          </a:bodyPr>
          <a:lstStyle/>
          <a:p>
            <a:pPr marL="342900" indent="-342900" algn="l" fontAlgn="auto">
              <a:spcAft>
                <a:spcPts val="0"/>
              </a:spcAft>
              <a:defRPr/>
            </a:pPr>
            <a:r>
              <a:rPr lang="en-US" sz="2200" b="1" dirty="0">
                <a:latin typeface="Helvetica" pitchFamily="-110" charset="0"/>
                <a:ea typeface="ＭＳ Ｐゴシック" pitchFamily="-110" charset="-128"/>
              </a:rPr>
              <a:t>Article 89 – Disrespect toward superior commissioned officer</a:t>
            </a:r>
          </a:p>
        </p:txBody>
      </p:sp>
      <p:sp>
        <p:nvSpPr>
          <p:cNvPr id="6148" name="Rectangle 5"/>
          <p:cNvSpPr>
            <a:spLocks noChangeArrowheads="1"/>
          </p:cNvSpPr>
          <p:nvPr/>
        </p:nvSpPr>
        <p:spPr bwMode="auto">
          <a:xfrm>
            <a:off x="346187" y="2056491"/>
            <a:ext cx="8728982" cy="2696123"/>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Article 89 is one of the more applicable articles of the UCMJ in reference to social media use. </a:t>
            </a:r>
          </a:p>
          <a:p>
            <a:pPr marL="342900" lvl="1" indent="-342900" eaLnBrk="0" hangingPunct="0">
              <a:spcBef>
                <a:spcPct val="20000"/>
              </a:spcBef>
              <a:buFont typeface="Wingdings" pitchFamily="2" charset="2"/>
              <a:buChar char="§"/>
            </a:pPr>
            <a:r>
              <a:rPr lang="en-US" sz="1800" dirty="0"/>
              <a:t>Some </a:t>
            </a:r>
            <a:r>
              <a:rPr lang="en-US" dirty="0"/>
              <a:t>Soldiers believe </a:t>
            </a:r>
            <a:r>
              <a:rPr lang="en-US" sz="1800" dirty="0"/>
              <a:t>that once they leave work, they are free to say whatever they please about their leadership. Some take to Facebook and other social media platforms to “vent.”</a:t>
            </a:r>
          </a:p>
          <a:p>
            <a:pPr marL="342900" lvl="1" indent="-342900" eaLnBrk="0" hangingPunct="0">
              <a:spcBef>
                <a:spcPct val="20000"/>
              </a:spcBef>
              <a:buFont typeface="Wingdings" pitchFamily="2" charset="2"/>
              <a:buChar char="§"/>
            </a:pPr>
            <a:r>
              <a:rPr lang="en-US" sz="1800" dirty="0"/>
              <a:t>While social media use is not specifically referenced in the UCMJ, posting disrespectful comments about leadership on your Facebook profile falls under the category of disrespect toward superior commissioned officer and leaves you subject to punishment under the UCMJ.</a:t>
            </a:r>
          </a:p>
        </p:txBody>
      </p:sp>
      <p:sp>
        <p:nvSpPr>
          <p:cNvPr id="5" name="TextBox 2"/>
          <p:cNvSpPr txBox="1">
            <a:spLocks noChangeArrowheads="1"/>
          </p:cNvSpPr>
          <p:nvPr/>
        </p:nvSpPr>
        <p:spPr bwMode="auto">
          <a:xfrm>
            <a:off x="972344" y="4953000"/>
            <a:ext cx="7199311" cy="1384995"/>
          </a:xfrm>
          <a:prstGeom prst="rect">
            <a:avLst/>
          </a:prstGeom>
          <a:noFill/>
          <a:ln w="25400">
            <a:solidFill>
              <a:srgbClr val="002060"/>
            </a:solidFill>
            <a:miter lim="800000"/>
            <a:headEnd/>
            <a:tailEnd/>
          </a:ln>
        </p:spPr>
        <p:txBody>
          <a:bodyPr wrap="square">
            <a:spAutoFit/>
          </a:bodyPr>
          <a:lstStyle/>
          <a:p>
            <a:r>
              <a:rPr lang="en-US" b="1" dirty="0"/>
              <a:t>ART. 89</a:t>
            </a:r>
            <a:endParaRPr lang="en-US" dirty="0"/>
          </a:p>
          <a:p>
            <a:r>
              <a:rPr lang="en-US" sz="2000" i="1" dirty="0">
                <a:latin typeface="Times New Roman" pitchFamily="18" charset="0"/>
                <a:cs typeface="Times New Roman" pitchFamily="18" charset="0"/>
              </a:rPr>
              <a:t>Any person subject to this chapter who behaves with disrespect toward his superior commissioned officer shall be punished as a court-martial may direct.</a:t>
            </a:r>
            <a:endParaRPr lang="en-US" sz="1400" dirty="0"/>
          </a:p>
        </p:txBody>
      </p:sp>
      <p:pic>
        <p:nvPicPr>
          <p:cNvPr id="6" name="Picture 5">
            <a:extLst>
              <a:ext uri="{FF2B5EF4-FFF2-40B4-BE49-F238E27FC236}">
                <a16:creationId xmlns:a16="http://schemas.microsoft.com/office/drawing/2014/main" id="{F7DBF6A1-F08D-4269-B836-6359B51E1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87619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200135" y="987240"/>
            <a:ext cx="8610600" cy="609600"/>
          </a:xfrm>
        </p:spPr>
        <p:txBody>
          <a:bodyPr>
            <a:noAutofit/>
          </a:bodyPr>
          <a:lstStyle/>
          <a:p>
            <a:pPr algn="l" fontAlgn="auto">
              <a:spcAft>
                <a:spcPts val="0"/>
              </a:spcAft>
              <a:defRPr/>
            </a:pPr>
            <a:r>
              <a:rPr lang="en-US" sz="2700" b="1" dirty="0">
                <a:latin typeface="Helvetica" pitchFamily="-110" charset="0"/>
                <a:ea typeface="ＭＳ Ｐゴシック" pitchFamily="-110" charset="-128"/>
              </a:rPr>
              <a:t>Article 91 – Insubordinate conduct toward warrant officer, noncommissioned officer, or petty officer</a:t>
            </a:r>
          </a:p>
        </p:txBody>
      </p:sp>
      <p:sp>
        <p:nvSpPr>
          <p:cNvPr id="6148" name="Rectangle 5"/>
          <p:cNvSpPr>
            <a:spLocks noChangeArrowheads="1"/>
          </p:cNvSpPr>
          <p:nvPr/>
        </p:nvSpPr>
        <p:spPr bwMode="auto">
          <a:xfrm>
            <a:off x="207509" y="2517960"/>
            <a:ext cx="8728982" cy="923330"/>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The primary focus of Article 91 is the third point. The wording of the third bullet is similar to Article 89, but it includes warrant officers and noncommissioned officers. </a:t>
            </a:r>
          </a:p>
        </p:txBody>
      </p:sp>
      <p:sp>
        <p:nvSpPr>
          <p:cNvPr id="5" name="TextBox 2"/>
          <p:cNvSpPr txBox="1">
            <a:spLocks noChangeArrowheads="1"/>
          </p:cNvSpPr>
          <p:nvPr/>
        </p:nvSpPr>
        <p:spPr bwMode="auto">
          <a:xfrm>
            <a:off x="368187" y="3352800"/>
            <a:ext cx="8407626" cy="3231654"/>
          </a:xfrm>
          <a:prstGeom prst="rect">
            <a:avLst/>
          </a:prstGeom>
          <a:noFill/>
          <a:ln w="25400">
            <a:solidFill>
              <a:srgbClr val="002060"/>
            </a:solidFill>
            <a:miter lim="800000"/>
            <a:headEnd/>
            <a:tailEnd/>
          </a:ln>
        </p:spPr>
        <p:txBody>
          <a:bodyPr wrap="square">
            <a:spAutoFit/>
          </a:bodyPr>
          <a:lstStyle/>
          <a:p>
            <a:r>
              <a:rPr lang="en-US" b="1" dirty="0"/>
              <a:t>ART. 91</a:t>
            </a:r>
            <a:endParaRPr lang="en-US" dirty="0"/>
          </a:p>
          <a:p>
            <a:r>
              <a:rPr lang="en-US" sz="2000" i="1" dirty="0">
                <a:latin typeface="Times New Roman" pitchFamily="18" charset="0"/>
                <a:cs typeface="Times New Roman" pitchFamily="18" charset="0"/>
              </a:rPr>
              <a:t>Any warrant officer or enlisted member who--</a:t>
            </a:r>
          </a:p>
          <a:p>
            <a:r>
              <a:rPr lang="en-US" sz="2000" i="1" dirty="0">
                <a:latin typeface="Times New Roman" pitchFamily="18" charset="0"/>
                <a:cs typeface="Times New Roman" pitchFamily="18" charset="0"/>
              </a:rPr>
              <a:t>(1) strikes or assaults a warrant officer, noncommissioned officer, or petty officer, while that officer is in the execution of his office;</a:t>
            </a:r>
          </a:p>
          <a:p>
            <a:r>
              <a:rPr lang="en-US" sz="2000" i="1" dirty="0">
                <a:latin typeface="Times New Roman" pitchFamily="18" charset="0"/>
                <a:cs typeface="Times New Roman" pitchFamily="18" charset="0"/>
              </a:rPr>
              <a:t>(2) willfully disobeys the lawful order of a warrant officer, noncommissioned officer, or petty officer; or</a:t>
            </a:r>
          </a:p>
          <a:p>
            <a:r>
              <a:rPr lang="en-US" sz="2000" i="1" dirty="0">
                <a:latin typeface="Times New Roman" pitchFamily="18" charset="0"/>
                <a:cs typeface="Times New Roman" pitchFamily="18" charset="0"/>
              </a:rPr>
              <a:t>(3) treats with contempt or is disrespectful in language or deportment toward a warrant officer, noncommissioned officer, or petty officer while that officer is in the execution of his office;</a:t>
            </a:r>
          </a:p>
          <a:p>
            <a:r>
              <a:rPr lang="en-US" sz="2000" i="1" dirty="0">
                <a:latin typeface="Times New Roman" pitchFamily="18" charset="0"/>
                <a:cs typeface="Times New Roman" pitchFamily="18" charset="0"/>
              </a:rPr>
              <a:t>shall be punished as a court-martial may direct.</a:t>
            </a:r>
          </a:p>
        </p:txBody>
      </p:sp>
      <p:pic>
        <p:nvPicPr>
          <p:cNvPr id="6" name="Picture 5">
            <a:extLst>
              <a:ext uri="{FF2B5EF4-FFF2-40B4-BE49-F238E27FC236}">
                <a16:creationId xmlns:a16="http://schemas.microsoft.com/office/drawing/2014/main" id="{28275D71-F345-F68B-0E99-AF6233DAD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245495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109764" y="1692955"/>
            <a:ext cx="8610600" cy="609600"/>
          </a:xfrm>
        </p:spPr>
        <p:txBody>
          <a:bodyPr>
            <a:noAutofit/>
          </a:bodyPr>
          <a:lstStyle/>
          <a:p>
            <a:pPr algn="l" fontAlgn="auto">
              <a:spcAft>
                <a:spcPts val="0"/>
              </a:spcAft>
              <a:defRPr/>
            </a:pPr>
            <a:r>
              <a:rPr lang="en-US" sz="2200" b="1" dirty="0">
                <a:latin typeface="Helvetica" pitchFamily="-110" charset="0"/>
                <a:ea typeface="ＭＳ Ｐゴシック" pitchFamily="-110" charset="-128"/>
              </a:rPr>
              <a:t>Article 133 – Conduct unbecoming an officer and a gentleman</a:t>
            </a:r>
          </a:p>
        </p:txBody>
      </p:sp>
      <p:sp>
        <p:nvSpPr>
          <p:cNvPr id="6148" name="Rectangle 5"/>
          <p:cNvSpPr>
            <a:spLocks noChangeArrowheads="1"/>
          </p:cNvSpPr>
          <p:nvPr/>
        </p:nvSpPr>
        <p:spPr bwMode="auto">
          <a:xfrm>
            <a:off x="186418" y="2361291"/>
            <a:ext cx="8728982" cy="1532727"/>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Article 133 is a catch-all article. Several instances of inappropriate social media use can fall under this article. </a:t>
            </a:r>
          </a:p>
          <a:p>
            <a:pPr marL="342900" lvl="1" indent="-342900" eaLnBrk="0" hangingPunct="0">
              <a:spcBef>
                <a:spcPct val="20000"/>
              </a:spcBef>
              <a:buFont typeface="Wingdings" pitchFamily="2" charset="2"/>
              <a:buChar char="§"/>
            </a:pPr>
            <a:r>
              <a:rPr lang="en-US" sz="1800" dirty="0"/>
              <a:t>Posting obscene photos, linking to inappropriate material or conducting yourself on a social media platform in a manner that is unprofessional or generally offensive can lead to punishment under the UCMJ.  </a:t>
            </a:r>
          </a:p>
        </p:txBody>
      </p:sp>
      <p:sp>
        <p:nvSpPr>
          <p:cNvPr id="5" name="TextBox 2"/>
          <p:cNvSpPr txBox="1">
            <a:spLocks noChangeArrowheads="1"/>
          </p:cNvSpPr>
          <p:nvPr/>
        </p:nvSpPr>
        <p:spPr bwMode="auto">
          <a:xfrm>
            <a:off x="235633" y="4114800"/>
            <a:ext cx="8407626" cy="1384995"/>
          </a:xfrm>
          <a:prstGeom prst="rect">
            <a:avLst/>
          </a:prstGeom>
          <a:noFill/>
          <a:ln w="25400">
            <a:solidFill>
              <a:srgbClr val="002060"/>
            </a:solidFill>
            <a:miter lim="800000"/>
            <a:headEnd/>
            <a:tailEnd/>
          </a:ln>
        </p:spPr>
        <p:txBody>
          <a:bodyPr wrap="square">
            <a:spAutoFit/>
          </a:bodyPr>
          <a:lstStyle/>
          <a:p>
            <a:r>
              <a:rPr lang="en-US" b="1" dirty="0"/>
              <a:t>ART. 133</a:t>
            </a:r>
            <a:endParaRPr lang="en-US" dirty="0"/>
          </a:p>
          <a:p>
            <a:r>
              <a:rPr lang="en-US" sz="2000" i="1" dirty="0">
                <a:latin typeface="Times New Roman" pitchFamily="18" charset="0"/>
                <a:cs typeface="Times New Roman" pitchFamily="18" charset="0"/>
              </a:rPr>
              <a:t>Any commissioned officer, cadet, or midshipman who is convicted of conduct unbecoming an officer and a gentleman shall be punished as a court-martial may direct.</a:t>
            </a:r>
          </a:p>
        </p:txBody>
      </p:sp>
      <p:pic>
        <p:nvPicPr>
          <p:cNvPr id="6" name="Picture 5">
            <a:extLst>
              <a:ext uri="{FF2B5EF4-FFF2-40B4-BE49-F238E27FC236}">
                <a16:creationId xmlns:a16="http://schemas.microsoft.com/office/drawing/2014/main" id="{DE47DE3A-ED14-AC33-585E-617D4B864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1518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anchor="ctr"/>
          <a:lstStyle/>
          <a:p>
            <a:pPr algn="r" eaLnBrk="0" hangingPunct="0">
              <a:defRPr/>
            </a:pPr>
            <a:r>
              <a:rPr lang="en-US" sz="1600" b="1" kern="0" dirty="0">
                <a:solidFill>
                  <a:schemeClr val="bg1"/>
                </a:solidFill>
                <a:latin typeface="+mj-lt"/>
                <a:ea typeface="+mj-ea"/>
                <a:cs typeface="Osaka" pitchFamily="-106" charset="-128"/>
              </a:rPr>
              <a:t>Social Media Roundup</a:t>
            </a:r>
          </a:p>
        </p:txBody>
      </p:sp>
      <p:sp>
        <p:nvSpPr>
          <p:cNvPr id="7" name="Title 1"/>
          <p:cNvSpPr>
            <a:spLocks noGrp="1"/>
          </p:cNvSpPr>
          <p:nvPr>
            <p:ph type="title"/>
          </p:nvPr>
        </p:nvSpPr>
        <p:spPr>
          <a:xfrm>
            <a:off x="157162" y="970344"/>
            <a:ext cx="8610600" cy="609600"/>
          </a:xfrm>
        </p:spPr>
        <p:txBody>
          <a:bodyPr>
            <a:noAutofit/>
          </a:bodyPr>
          <a:lstStyle/>
          <a:p>
            <a:pPr marL="342900" indent="-342900" algn="l" fontAlgn="auto">
              <a:spcAft>
                <a:spcPts val="0"/>
              </a:spcAft>
              <a:defRPr/>
            </a:pPr>
            <a:r>
              <a:rPr lang="en-US" sz="2800" b="1" dirty="0">
                <a:latin typeface="Helvetica" pitchFamily="-110" charset="0"/>
                <a:ea typeface="ＭＳ Ｐゴシック" pitchFamily="-110" charset="-128"/>
              </a:rPr>
              <a:t>Article 134 – General Article</a:t>
            </a:r>
          </a:p>
        </p:txBody>
      </p:sp>
      <p:sp>
        <p:nvSpPr>
          <p:cNvPr id="6148" name="Rectangle 5"/>
          <p:cNvSpPr>
            <a:spLocks noChangeArrowheads="1"/>
          </p:cNvSpPr>
          <p:nvPr/>
        </p:nvSpPr>
        <p:spPr bwMode="auto">
          <a:xfrm>
            <a:off x="179387" y="1508051"/>
            <a:ext cx="8728982" cy="1255728"/>
          </a:xfrm>
          <a:prstGeom prst="rect">
            <a:avLst/>
          </a:prstGeom>
          <a:noFill/>
          <a:ln w="9525">
            <a:noFill/>
            <a:miter lim="800000"/>
            <a:headEnd/>
            <a:tailEnd/>
          </a:ln>
        </p:spPr>
        <p:txBody>
          <a:bodyPr wrap="square">
            <a:spAutoFit/>
          </a:bodyPr>
          <a:lstStyle/>
          <a:p>
            <a:pPr marL="342900" lvl="1" indent="-342900" eaLnBrk="0" hangingPunct="0">
              <a:spcBef>
                <a:spcPct val="20000"/>
              </a:spcBef>
              <a:buFont typeface="Wingdings" pitchFamily="2" charset="2"/>
              <a:buChar char="§"/>
            </a:pPr>
            <a:r>
              <a:rPr lang="en-US" sz="1800" dirty="0"/>
              <a:t>Article 134 includes an extensive list of additional offenses that can lead to punishment under the UCMJ. Article 134-12 covers disloyal statements, and </a:t>
            </a:r>
            <a:r>
              <a:rPr lang="en-US" dirty="0"/>
              <a:t>Soldier posts </a:t>
            </a:r>
            <a:r>
              <a:rPr lang="en-US" sz="1800" dirty="0"/>
              <a:t>and Tweets can potentially fall under this article. </a:t>
            </a:r>
          </a:p>
          <a:p>
            <a:pPr marL="342900" lvl="1" indent="-342900" eaLnBrk="0" hangingPunct="0">
              <a:spcBef>
                <a:spcPct val="20000"/>
              </a:spcBef>
              <a:buFont typeface="Wingdings" pitchFamily="2" charset="2"/>
              <a:buChar char="§"/>
            </a:pPr>
            <a:endParaRPr lang="en-US" sz="1800" dirty="0"/>
          </a:p>
        </p:txBody>
      </p:sp>
      <p:sp>
        <p:nvSpPr>
          <p:cNvPr id="5" name="TextBox 2"/>
          <p:cNvSpPr txBox="1">
            <a:spLocks noChangeArrowheads="1"/>
          </p:cNvSpPr>
          <p:nvPr/>
        </p:nvSpPr>
        <p:spPr bwMode="auto">
          <a:xfrm>
            <a:off x="304800" y="2514600"/>
            <a:ext cx="8407626" cy="3877985"/>
          </a:xfrm>
          <a:prstGeom prst="rect">
            <a:avLst/>
          </a:prstGeom>
          <a:noFill/>
          <a:ln w="25400">
            <a:solidFill>
              <a:srgbClr val="002060"/>
            </a:solidFill>
            <a:miter lim="800000"/>
            <a:headEnd/>
            <a:tailEnd/>
          </a:ln>
        </p:spPr>
        <p:txBody>
          <a:bodyPr wrap="square">
            <a:spAutoFit/>
          </a:bodyPr>
          <a:lstStyle/>
          <a:p>
            <a:r>
              <a:rPr lang="en-US" b="1" dirty="0"/>
              <a:t>ART. 134 – General Article</a:t>
            </a:r>
          </a:p>
          <a:p>
            <a:r>
              <a:rPr lang="en-US" sz="1400" i="1" dirty="0">
                <a:latin typeface="Times New Roman" pitchFamily="18" charset="0"/>
                <a:cs typeface="Times New Roman" pitchFamily="18" charset="0"/>
              </a:rPr>
              <a:t>Though not specifically mentioned in this chapter, all disorders and neglects to the prejudice of good order and discipline in the armed forces, all conduct of a nature to bring discredit upon the armed forces, and crimes and offenses not capital, of which persons subject to this chapter may be guilty, shall be taken cognizance of by a general, special or summary court-martial, according to the nature and degree of the offense, and shall be punished at the discretion of that court.</a:t>
            </a:r>
          </a:p>
          <a:p>
            <a:endParaRPr lang="en-US" sz="1600" i="1" dirty="0">
              <a:latin typeface="Times New Roman" pitchFamily="18" charset="0"/>
              <a:cs typeface="Times New Roman" pitchFamily="18" charset="0"/>
            </a:endParaRPr>
          </a:p>
          <a:p>
            <a:r>
              <a:rPr lang="en-US" b="1" dirty="0"/>
              <a:t>ART. 134-12</a:t>
            </a:r>
          </a:p>
          <a:p>
            <a:r>
              <a:rPr lang="en-US" sz="1400" i="1" dirty="0">
                <a:latin typeface="Times New Roman" pitchFamily="18" charset="0"/>
                <a:cs typeface="Times New Roman" pitchFamily="18" charset="0"/>
              </a:rPr>
              <a:t>(1) That the accused made a certain statement;</a:t>
            </a:r>
          </a:p>
          <a:p>
            <a:r>
              <a:rPr lang="en-US" sz="1400" i="1" dirty="0">
                <a:latin typeface="Times New Roman" pitchFamily="18" charset="0"/>
                <a:cs typeface="Times New Roman" pitchFamily="18" charset="0"/>
              </a:rPr>
              <a:t>(2) That the statement was communicated to another person;</a:t>
            </a:r>
          </a:p>
          <a:p>
            <a:r>
              <a:rPr lang="en-US" sz="1400" i="1" dirty="0">
                <a:latin typeface="Times New Roman" pitchFamily="18" charset="0"/>
                <a:cs typeface="Times New Roman" pitchFamily="18" charset="0"/>
              </a:rPr>
              <a:t>(3) That the statement was disloyal to the United States;</a:t>
            </a:r>
          </a:p>
          <a:p>
            <a:r>
              <a:rPr lang="en-US" sz="1400" i="1" dirty="0">
                <a:latin typeface="Times New Roman" pitchFamily="18" charset="0"/>
                <a:cs typeface="Times New Roman" pitchFamily="18" charset="0"/>
              </a:rPr>
              <a:t>(4) That the statement was made with the intent to promote disloyalty or disaffection toward the United States by any member of the armed forces or to interfere with or impair the loyalty to the United States or good order and discipline of any member of the armed forces; and</a:t>
            </a:r>
          </a:p>
          <a:p>
            <a:r>
              <a:rPr lang="en-US" sz="1400" i="1" dirty="0">
                <a:latin typeface="Times New Roman" pitchFamily="18" charset="0"/>
                <a:cs typeface="Times New Roman" pitchFamily="18" charset="0"/>
              </a:rPr>
              <a:t>(5) That, under the circumstances, the conduct of the accused was to the prejudice of good order and discipline in the armed forces or was of a nature to bring discredit upon the armed forces.</a:t>
            </a:r>
          </a:p>
        </p:txBody>
      </p:sp>
      <p:pic>
        <p:nvPicPr>
          <p:cNvPr id="6" name="Picture 5">
            <a:extLst>
              <a:ext uri="{FF2B5EF4-FFF2-40B4-BE49-F238E27FC236}">
                <a16:creationId xmlns:a16="http://schemas.microsoft.com/office/drawing/2014/main" id="{8E8F28CD-51B6-359D-6A20-82706931F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848"/>
            <a:ext cx="770126" cy="764702"/>
          </a:xfrm>
          <a:prstGeom prst="rect">
            <a:avLst/>
          </a:prstGeom>
        </p:spPr>
      </p:pic>
    </p:spTree>
    <p:extLst>
      <p:ext uri="{BB962C8B-B14F-4D97-AF65-F5344CB8AC3E}">
        <p14:creationId xmlns:p14="http://schemas.microsoft.com/office/powerpoint/2010/main" val="34150485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606</TotalTime>
  <Words>2512</Words>
  <Application>Microsoft Office PowerPoint</Application>
  <PresentationFormat>On-screen Show (4:3)</PresentationFormat>
  <Paragraphs>155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MT</vt:lpstr>
      <vt:lpstr>Helvetica</vt:lpstr>
      <vt:lpstr>Times New Roman</vt:lpstr>
      <vt:lpstr>Wingdings</vt:lpstr>
      <vt:lpstr>Gallery</vt:lpstr>
      <vt:lpstr>PowerPoint Presentation</vt:lpstr>
      <vt:lpstr>PowerPoint Presentation</vt:lpstr>
      <vt:lpstr>Introduction</vt:lpstr>
      <vt:lpstr>Leadership responsibilities</vt:lpstr>
      <vt:lpstr>Article 88 – Contempt toward officials</vt:lpstr>
      <vt:lpstr>Article 89 – Disrespect toward superior commissioned officer</vt:lpstr>
      <vt:lpstr>Article 91 – Insubordinate conduct toward warrant officer, noncommissioned officer, or petty officer</vt:lpstr>
      <vt:lpstr>Article 133 – Conduct unbecoming an officer and a gentleman</vt:lpstr>
      <vt:lpstr>Article 134 – General Article</vt:lpstr>
      <vt:lpstr>Article 92 – Failure to obey order or regulation</vt:lpstr>
      <vt:lpstr>Example</vt:lpstr>
      <vt:lpstr>Example</vt:lpstr>
      <vt:lpstr>Example</vt:lpstr>
      <vt:lpstr>Example</vt:lpstr>
      <vt:lpstr>  DoD Directive 1344.10, “Political Activities by Members of the Armed Forces on Active Duty” </vt:lpstr>
      <vt:lpstr>Example</vt:lpstr>
      <vt:lpstr>PowerPoint Presentation</vt:lpstr>
      <vt:lpstr>PowerPoint Presentation</vt:lpstr>
      <vt:lpstr>PowerPoint Presentation</vt:lpstr>
    </vt:vector>
  </TitlesOfParts>
  <Company>DINFOS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Kale, George B Mr CIV NG DEARNG</cp:lastModifiedBy>
  <cp:revision>31</cp:revision>
  <cp:lastPrinted>2015-03-26T19:43:12Z</cp:lastPrinted>
  <dcterms:created xsi:type="dcterms:W3CDTF">2014-02-26T19:06:52Z</dcterms:created>
  <dcterms:modified xsi:type="dcterms:W3CDTF">2022-06-14T20:29:13Z</dcterms:modified>
</cp:coreProperties>
</file>